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72" r:id="rId2"/>
    <p:sldId id="271" r:id="rId3"/>
    <p:sldId id="266" r:id="rId4"/>
    <p:sldId id="258" r:id="rId5"/>
    <p:sldId id="267" r:id="rId6"/>
    <p:sldId id="259" r:id="rId7"/>
    <p:sldId id="263" r:id="rId8"/>
    <p:sldId id="264" r:id="rId9"/>
    <p:sldId id="273" r:id="rId10"/>
    <p:sldId id="265" r:id="rId11"/>
    <p:sldId id="269" r:id="rId12"/>
    <p:sldId id="276" r:id="rId13"/>
    <p:sldId id="274" r:id="rId14"/>
    <p:sldId id="270" r:id="rId15"/>
    <p:sldId id="275" r:id="rId16"/>
    <p:sldId id="277" r:id="rId17"/>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FF"/>
    <a:srgbClr val="FC02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9299" autoAdjust="0"/>
  </p:normalViewPr>
  <p:slideViewPr>
    <p:cSldViewPr snapToObjects="1">
      <p:cViewPr varScale="1">
        <p:scale>
          <a:sx n="154" d="100"/>
          <a:sy n="154" d="100"/>
        </p:scale>
        <p:origin x="-1952"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 dello schema</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657198A3-6BD0-1345-BB48-4E51D4346A8E}" type="datetimeFigureOut">
              <a:rPr lang="it-IT" smtClean="0"/>
              <a:pPr/>
              <a:t>29/02/20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CB06865-0A5C-4946-9ED1-740E2A2631BD}"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 dello schema</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657198A3-6BD0-1345-BB48-4E51D4346A8E}" type="datetimeFigureOut">
              <a:rPr lang="it-IT" smtClean="0"/>
              <a:pPr/>
              <a:t>29/02/20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CB06865-0A5C-4946-9ED1-740E2A2631BD}"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 dello schema</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657198A3-6BD0-1345-BB48-4E51D4346A8E}" type="datetimeFigureOut">
              <a:rPr lang="it-IT" smtClean="0"/>
              <a:pPr/>
              <a:t>29/02/20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CB06865-0A5C-4946-9ED1-740E2A2631BD}"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 dello schema</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657198A3-6BD0-1345-BB48-4E51D4346A8E}" type="datetimeFigureOut">
              <a:rPr lang="it-IT" smtClean="0"/>
              <a:pPr/>
              <a:t>29/02/20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CB06865-0A5C-4946-9ED1-740E2A2631BD}"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 dello schema</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Segnaposto data 3"/>
          <p:cNvSpPr>
            <a:spLocks noGrp="1"/>
          </p:cNvSpPr>
          <p:nvPr>
            <p:ph type="dt" sz="half" idx="10"/>
          </p:nvPr>
        </p:nvSpPr>
        <p:spPr/>
        <p:txBody>
          <a:bodyPr/>
          <a:lstStyle/>
          <a:p>
            <a:fld id="{657198A3-6BD0-1345-BB48-4E51D4346A8E}" type="datetimeFigureOut">
              <a:rPr lang="it-IT" smtClean="0"/>
              <a:pPr/>
              <a:t>29/02/20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CB06865-0A5C-4946-9ED1-740E2A2631BD}"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 dello schema</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657198A3-6BD0-1345-BB48-4E51D4346A8E}" type="datetimeFigureOut">
              <a:rPr lang="it-IT" smtClean="0"/>
              <a:pPr/>
              <a:t>29/02/20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CB06865-0A5C-4946-9ED1-740E2A2631BD}"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 dello schema</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657198A3-6BD0-1345-BB48-4E51D4346A8E}" type="datetimeFigureOut">
              <a:rPr lang="it-IT" smtClean="0"/>
              <a:pPr/>
              <a:t>29/02/20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2CB06865-0A5C-4946-9ED1-740E2A2631BD}"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 dello schema</a:t>
            </a:r>
          </a:p>
        </p:txBody>
      </p:sp>
      <p:sp>
        <p:nvSpPr>
          <p:cNvPr id="3" name="Segnaposto data 2"/>
          <p:cNvSpPr>
            <a:spLocks noGrp="1"/>
          </p:cNvSpPr>
          <p:nvPr>
            <p:ph type="dt" sz="half" idx="10"/>
          </p:nvPr>
        </p:nvSpPr>
        <p:spPr/>
        <p:txBody>
          <a:bodyPr/>
          <a:lstStyle/>
          <a:p>
            <a:fld id="{657198A3-6BD0-1345-BB48-4E51D4346A8E}" type="datetimeFigureOut">
              <a:rPr lang="it-IT" smtClean="0"/>
              <a:pPr/>
              <a:t>29/02/20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2CB06865-0A5C-4946-9ED1-740E2A2631BD}"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657198A3-6BD0-1345-BB48-4E51D4346A8E}" type="datetimeFigureOut">
              <a:rPr lang="it-IT" smtClean="0"/>
              <a:pPr/>
              <a:t>29/02/20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2CB06865-0A5C-4946-9ED1-740E2A2631BD}"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 dello schema</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657198A3-6BD0-1345-BB48-4E51D4346A8E}" type="datetimeFigureOut">
              <a:rPr lang="it-IT" smtClean="0"/>
              <a:pPr/>
              <a:t>29/02/20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CB06865-0A5C-4946-9ED1-740E2A2631BD}"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 dello schema</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657198A3-6BD0-1345-BB48-4E51D4346A8E}" type="datetimeFigureOut">
              <a:rPr lang="it-IT" smtClean="0"/>
              <a:pPr/>
              <a:t>29/02/20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CB06865-0A5C-4946-9ED1-740E2A2631BD}"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dirty="0"/>
              <a:t>Fare clic per modificare stile</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7198A3-6BD0-1345-BB48-4E51D4346A8E}" type="datetimeFigureOut">
              <a:rPr lang="it-IT" smtClean="0"/>
              <a:pPr/>
              <a:t>29/02/20</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B06865-0A5C-4946-9ED1-740E2A2631BD}" type="slidenum">
              <a:rPr lang="it-IT" smtClean="0"/>
              <a:pPr/>
              <a:t>‹n.›</a:t>
            </a:fld>
            <a:endParaRPr lang="it-IT"/>
          </a:p>
        </p:txBody>
      </p:sp>
      <p:pic>
        <p:nvPicPr>
          <p:cNvPr id="7" name="Immagine 6" descr="header.png"/>
          <p:cNvPicPr>
            <a:picLocks noChangeAspect="1"/>
          </p:cNvPicPr>
          <p:nvPr userDrawn="1"/>
        </p:nvPicPr>
        <p:blipFill>
          <a:blip r:embed="rId13"/>
          <a:stretch>
            <a:fillRect/>
          </a:stretch>
        </p:blipFill>
        <p:spPr>
          <a:xfrm>
            <a:off x="0" y="-1"/>
            <a:ext cx="9144000" cy="797513"/>
          </a:xfrm>
          <a:prstGeom prst="rect">
            <a:avLst/>
          </a:prstGeom>
        </p:spPr>
      </p:pic>
      <p:pic>
        <p:nvPicPr>
          <p:cNvPr id="8" name="Immagine 7" descr="salomon.png"/>
          <p:cNvPicPr>
            <a:picLocks noChangeAspect="1"/>
          </p:cNvPicPr>
          <p:nvPr userDrawn="1"/>
        </p:nvPicPr>
        <p:blipFill>
          <a:blip r:embed="rId14"/>
          <a:stretch>
            <a:fillRect/>
          </a:stretch>
        </p:blipFill>
        <p:spPr>
          <a:xfrm>
            <a:off x="0" y="5163425"/>
            <a:ext cx="2163936" cy="169457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B2CA7F49-7EA4-4BDF-B1B7-FEC0E6CCFEC1}"/>
              </a:ext>
            </a:extLst>
          </p:cNvPr>
          <p:cNvSpPr>
            <a:spLocks noGrp="1"/>
          </p:cNvSpPr>
          <p:nvPr>
            <p:ph idx="1"/>
          </p:nvPr>
        </p:nvSpPr>
        <p:spPr>
          <a:xfrm>
            <a:off x="323528" y="784530"/>
            <a:ext cx="8568952" cy="5740814"/>
          </a:xfrm>
        </p:spPr>
        <p:txBody>
          <a:bodyPr>
            <a:normAutofit fontScale="92500" lnSpcReduction="10000"/>
          </a:bodyPr>
          <a:lstStyle/>
          <a:p>
            <a:pPr marL="0" indent="0" algn="ctr">
              <a:lnSpc>
                <a:spcPct val="90000"/>
              </a:lnSpc>
              <a:buNone/>
            </a:pPr>
            <a:r>
              <a:rPr lang="it-IT" sz="1900" b="1" dirty="0">
                <a:solidFill>
                  <a:srgbClr val="008000"/>
                </a:solidFill>
              </a:rPr>
              <a:t>DOTTORATO TOSCANO DI SCIENZE DELLA TERRA </a:t>
            </a:r>
            <a:endParaRPr lang="it-IT" sz="1900" b="1" dirty="0" smtClean="0">
              <a:solidFill>
                <a:srgbClr val="008000"/>
              </a:solidFill>
            </a:endParaRPr>
          </a:p>
          <a:p>
            <a:pPr marL="0" indent="0" algn="ctr">
              <a:lnSpc>
                <a:spcPct val="90000"/>
              </a:lnSpc>
              <a:buNone/>
            </a:pPr>
            <a:r>
              <a:rPr lang="it-IT" sz="1900" b="1" dirty="0" smtClean="0">
                <a:solidFill>
                  <a:srgbClr val="008000"/>
                </a:solidFill>
              </a:rPr>
              <a:t>(</a:t>
            </a:r>
            <a:r>
              <a:rPr lang="it-IT" sz="1900" b="1" dirty="0">
                <a:solidFill>
                  <a:srgbClr val="008000"/>
                </a:solidFill>
              </a:rPr>
              <a:t>Università di Firenze, Pisa e Siena</a:t>
            </a:r>
            <a:r>
              <a:rPr lang="it-IT" sz="1900" b="1" dirty="0" smtClean="0">
                <a:solidFill>
                  <a:srgbClr val="008000"/>
                </a:solidFill>
              </a:rPr>
              <a:t>)</a:t>
            </a:r>
          </a:p>
          <a:p>
            <a:pPr marL="0" indent="0" algn="ctr">
              <a:lnSpc>
                <a:spcPct val="90000"/>
              </a:lnSpc>
              <a:buNone/>
            </a:pPr>
            <a:r>
              <a:rPr lang="it-IT" sz="1900" b="1" i="1" dirty="0" smtClean="0">
                <a:solidFill>
                  <a:srgbClr val="008000"/>
                </a:solidFill>
              </a:rPr>
              <a:t>TUSCAN </a:t>
            </a:r>
            <a:r>
              <a:rPr lang="it-IT" sz="1900" b="1" i="1" dirty="0" err="1">
                <a:solidFill>
                  <a:srgbClr val="008000"/>
                </a:solidFill>
              </a:rPr>
              <a:t>PhD</a:t>
            </a:r>
            <a:r>
              <a:rPr lang="it-IT" sz="1900" b="1" i="1" dirty="0">
                <a:solidFill>
                  <a:srgbClr val="008000"/>
                </a:solidFill>
              </a:rPr>
              <a:t> COURSE in EARTH SCIENCES </a:t>
            </a:r>
            <a:endParaRPr lang="it-IT" sz="1900" b="1" i="1" dirty="0" smtClean="0">
              <a:solidFill>
                <a:srgbClr val="008000"/>
              </a:solidFill>
            </a:endParaRPr>
          </a:p>
          <a:p>
            <a:pPr marL="0" indent="0" algn="ctr">
              <a:lnSpc>
                <a:spcPct val="90000"/>
              </a:lnSpc>
              <a:buNone/>
            </a:pPr>
            <a:r>
              <a:rPr lang="it-IT" sz="1900" b="1" i="1" dirty="0" smtClean="0">
                <a:solidFill>
                  <a:srgbClr val="008000"/>
                </a:solidFill>
              </a:rPr>
              <a:t>(</a:t>
            </a:r>
            <a:r>
              <a:rPr lang="it-IT" sz="1900" b="1" i="1" dirty="0" err="1">
                <a:solidFill>
                  <a:srgbClr val="008000"/>
                </a:solidFill>
              </a:rPr>
              <a:t>Universities</a:t>
            </a:r>
            <a:r>
              <a:rPr lang="it-IT" sz="1900" b="1" i="1" dirty="0">
                <a:solidFill>
                  <a:srgbClr val="008000"/>
                </a:solidFill>
              </a:rPr>
              <a:t> of Florence, Pisa and Siena) </a:t>
            </a:r>
            <a:endParaRPr lang="it-IT" sz="1900" b="1" i="1" dirty="0" smtClean="0">
              <a:solidFill>
                <a:srgbClr val="008000"/>
              </a:solidFill>
            </a:endParaRPr>
          </a:p>
          <a:p>
            <a:pPr marL="0" indent="0" algn="ctr">
              <a:buNone/>
            </a:pPr>
            <a:endParaRPr lang="it-IT" sz="2600" b="1" i="1" dirty="0" smtClean="0">
              <a:solidFill>
                <a:srgbClr val="008000"/>
              </a:solidFill>
            </a:endParaRPr>
          </a:p>
          <a:p>
            <a:pPr marL="0" indent="0" algn="ctr">
              <a:buNone/>
            </a:pPr>
            <a:r>
              <a:rPr lang="it-IT" sz="2400" b="1" u="sng" dirty="0" smtClean="0">
                <a:solidFill>
                  <a:srgbClr val="8000FF"/>
                </a:solidFill>
              </a:rPr>
              <a:t>Regolamento </a:t>
            </a:r>
            <a:r>
              <a:rPr lang="it-IT" sz="2400" b="1" u="sng" dirty="0">
                <a:solidFill>
                  <a:srgbClr val="8000FF"/>
                </a:solidFill>
              </a:rPr>
              <a:t>Generale (con richiami al </a:t>
            </a:r>
            <a:r>
              <a:rPr lang="it-IT" sz="2200" b="1" u="sng" dirty="0">
                <a:solidFill>
                  <a:srgbClr val="008000"/>
                </a:solidFill>
              </a:rPr>
              <a:t>«Decreto Rettorale, 4 luglio 2013, </a:t>
            </a:r>
            <a:endParaRPr lang="it-IT" sz="2200" b="1" u="sng" dirty="0" smtClean="0">
              <a:solidFill>
                <a:srgbClr val="008000"/>
              </a:solidFill>
            </a:endParaRPr>
          </a:p>
          <a:p>
            <a:pPr marL="0" indent="0" algn="ctr">
              <a:buNone/>
            </a:pPr>
            <a:r>
              <a:rPr lang="it-IT" sz="2200" b="1" u="sng" dirty="0" smtClean="0">
                <a:solidFill>
                  <a:srgbClr val="008000"/>
                </a:solidFill>
              </a:rPr>
              <a:t>n</a:t>
            </a:r>
            <a:r>
              <a:rPr lang="it-IT" sz="2200" b="1" u="sng" dirty="0">
                <a:solidFill>
                  <a:srgbClr val="008000"/>
                </a:solidFill>
              </a:rPr>
              <a:t>. 670 - </a:t>
            </a:r>
            <a:r>
              <a:rPr lang="it-IT" sz="2200" b="1" u="sng" dirty="0" err="1">
                <a:solidFill>
                  <a:srgbClr val="008000"/>
                </a:solidFill>
              </a:rPr>
              <a:t>prot</a:t>
            </a:r>
            <a:r>
              <a:rPr lang="it-IT" sz="2200" b="1" u="sng" dirty="0">
                <a:solidFill>
                  <a:srgbClr val="008000"/>
                </a:solidFill>
              </a:rPr>
              <a:t>. n. 47910»</a:t>
            </a:r>
            <a:r>
              <a:rPr lang="it-IT" sz="2400" b="1" u="sng" dirty="0">
                <a:solidFill>
                  <a:srgbClr val="8000FF"/>
                </a:solidFill>
              </a:rPr>
              <a:t>, tradotti in inglese)</a:t>
            </a:r>
            <a:endParaRPr lang="it-IT" sz="2400" dirty="0">
              <a:solidFill>
                <a:srgbClr val="8000FF"/>
              </a:solidFill>
            </a:endParaRPr>
          </a:p>
          <a:p>
            <a:pPr marL="0" indent="0" algn="ctr">
              <a:buNone/>
            </a:pPr>
            <a:r>
              <a:rPr lang="it-IT" sz="2400" b="1" i="1" u="sng" dirty="0" smtClean="0">
                <a:solidFill>
                  <a:srgbClr val="8000FF"/>
                </a:solidFill>
              </a:rPr>
              <a:t>General </a:t>
            </a:r>
            <a:r>
              <a:rPr lang="it-IT" sz="2400" b="1" i="1" u="sng" dirty="0" err="1">
                <a:solidFill>
                  <a:srgbClr val="8000FF"/>
                </a:solidFill>
              </a:rPr>
              <a:t>Regulations</a:t>
            </a:r>
            <a:r>
              <a:rPr lang="it-IT" sz="2400" b="1" i="1" u="sng" dirty="0">
                <a:solidFill>
                  <a:srgbClr val="8000FF"/>
                </a:solidFill>
              </a:rPr>
              <a:t> (with </a:t>
            </a:r>
            <a:r>
              <a:rPr lang="it-IT" sz="2400" b="1" i="1" u="sng" dirty="0" err="1">
                <a:solidFill>
                  <a:srgbClr val="8000FF"/>
                </a:solidFill>
              </a:rPr>
              <a:t>references</a:t>
            </a:r>
            <a:r>
              <a:rPr lang="it-IT" sz="2400" b="1" i="1" u="sng" dirty="0">
                <a:solidFill>
                  <a:srgbClr val="8000FF"/>
                </a:solidFill>
              </a:rPr>
              <a:t> to the </a:t>
            </a:r>
            <a:r>
              <a:rPr lang="it-IT" sz="2200" b="1" u="sng" dirty="0">
                <a:solidFill>
                  <a:srgbClr val="008000"/>
                </a:solidFill>
              </a:rPr>
              <a:t>«</a:t>
            </a:r>
            <a:r>
              <a:rPr lang="it-IT" sz="2200" b="1" i="1" u="sng" dirty="0" err="1" smtClean="0">
                <a:solidFill>
                  <a:srgbClr val="008000"/>
                </a:solidFill>
              </a:rPr>
              <a:t>Rectoral</a:t>
            </a:r>
            <a:r>
              <a:rPr lang="it-IT" sz="2200" b="1" i="1" u="sng" dirty="0" smtClean="0">
                <a:solidFill>
                  <a:srgbClr val="008000"/>
                </a:solidFill>
              </a:rPr>
              <a:t> </a:t>
            </a:r>
            <a:r>
              <a:rPr lang="it-IT" sz="2200" b="1" i="1" u="sng" dirty="0" err="1">
                <a:solidFill>
                  <a:srgbClr val="008000"/>
                </a:solidFill>
              </a:rPr>
              <a:t>Decree</a:t>
            </a:r>
            <a:r>
              <a:rPr lang="it-IT" sz="2200" b="1" i="1" u="sng" dirty="0">
                <a:solidFill>
                  <a:srgbClr val="008000"/>
                </a:solidFill>
              </a:rPr>
              <a:t>, 4 </a:t>
            </a:r>
            <a:r>
              <a:rPr lang="it-IT" sz="2200" b="1" i="1" u="sng" dirty="0" err="1">
                <a:solidFill>
                  <a:srgbClr val="008000"/>
                </a:solidFill>
              </a:rPr>
              <a:t>July</a:t>
            </a:r>
            <a:r>
              <a:rPr lang="it-IT" sz="2200" b="1" i="1" u="sng" dirty="0">
                <a:solidFill>
                  <a:srgbClr val="008000"/>
                </a:solidFill>
              </a:rPr>
              <a:t> 2013, n. 670 - </a:t>
            </a:r>
            <a:r>
              <a:rPr lang="it-IT" sz="2200" b="1" i="1" u="sng" dirty="0" err="1">
                <a:solidFill>
                  <a:srgbClr val="008000"/>
                </a:solidFill>
              </a:rPr>
              <a:t>prot</a:t>
            </a:r>
            <a:r>
              <a:rPr lang="it-IT" sz="2200" b="1" i="1" u="sng" dirty="0">
                <a:solidFill>
                  <a:srgbClr val="008000"/>
                </a:solidFill>
              </a:rPr>
              <a:t>. n. </a:t>
            </a:r>
            <a:r>
              <a:rPr lang="it-IT" sz="2200" b="1" i="1" u="sng" dirty="0" smtClean="0">
                <a:solidFill>
                  <a:srgbClr val="008000"/>
                </a:solidFill>
              </a:rPr>
              <a:t>47910</a:t>
            </a:r>
            <a:r>
              <a:rPr lang="it-IT" sz="2200" b="1" u="sng" dirty="0">
                <a:solidFill>
                  <a:srgbClr val="008000"/>
                </a:solidFill>
              </a:rPr>
              <a:t>»</a:t>
            </a:r>
            <a:r>
              <a:rPr lang="it-IT" sz="2400" b="1" i="1" u="sng" dirty="0" smtClean="0">
                <a:solidFill>
                  <a:srgbClr val="8000FF"/>
                </a:solidFill>
              </a:rPr>
              <a:t>, </a:t>
            </a:r>
            <a:r>
              <a:rPr lang="it-IT" sz="2400" b="1" i="1" u="sng" dirty="0" err="1">
                <a:solidFill>
                  <a:srgbClr val="8000FF"/>
                </a:solidFill>
              </a:rPr>
              <a:t>translated</a:t>
            </a:r>
            <a:r>
              <a:rPr lang="it-IT" sz="2400" b="1" i="1" u="sng" dirty="0">
                <a:solidFill>
                  <a:srgbClr val="8000FF"/>
                </a:solidFill>
              </a:rPr>
              <a:t> in English)</a:t>
            </a:r>
            <a:endParaRPr lang="it-IT" sz="2400" i="1" dirty="0">
              <a:solidFill>
                <a:srgbClr val="8000FF"/>
              </a:solidFill>
            </a:endParaRPr>
          </a:p>
          <a:p>
            <a:pPr marL="0" indent="0" algn="ctr">
              <a:lnSpc>
                <a:spcPct val="60000"/>
              </a:lnSpc>
              <a:buNone/>
            </a:pPr>
            <a:endParaRPr lang="it-IT" sz="2400" b="1" i="1" dirty="0" smtClean="0">
              <a:solidFill>
                <a:srgbClr val="008000"/>
              </a:solidFill>
            </a:endParaRPr>
          </a:p>
          <a:p>
            <a:pPr marL="0" indent="0" algn="just">
              <a:lnSpc>
                <a:spcPct val="80000"/>
              </a:lnSpc>
              <a:buNone/>
            </a:pPr>
            <a:endParaRPr lang="it-IT" sz="1900" b="1" dirty="0"/>
          </a:p>
          <a:p>
            <a:pPr algn="just">
              <a:lnSpc>
                <a:spcPct val="80000"/>
              </a:lnSpc>
              <a:buFont typeface="Wingdings" panose="05000000000000000000" pitchFamily="2" charset="2"/>
              <a:buChar char="q"/>
            </a:pPr>
            <a:r>
              <a:rPr lang="it-IT" sz="1900" b="1" dirty="0"/>
              <a:t>Art. 6  </a:t>
            </a:r>
            <a:r>
              <a:rPr lang="it-IT" sz="1900" b="1" dirty="0" err="1"/>
              <a:t>Bodies</a:t>
            </a:r>
            <a:r>
              <a:rPr lang="it-IT" sz="1900" b="1" dirty="0"/>
              <a:t> of the </a:t>
            </a:r>
            <a:r>
              <a:rPr lang="it-IT" sz="1900" b="1" dirty="0" err="1"/>
              <a:t>PhD</a:t>
            </a:r>
            <a:r>
              <a:rPr lang="it-IT" sz="1900" b="1" dirty="0"/>
              <a:t> Course</a:t>
            </a:r>
            <a:r>
              <a:rPr lang="it-IT" sz="1900" dirty="0"/>
              <a:t>. The </a:t>
            </a:r>
            <a:r>
              <a:rPr lang="it-IT" sz="1900" dirty="0" err="1"/>
              <a:t>Academinc</a:t>
            </a:r>
            <a:r>
              <a:rPr lang="it-IT" sz="1900" dirty="0"/>
              <a:t> Board and the Coordinator are </a:t>
            </a:r>
            <a:r>
              <a:rPr lang="it-IT" sz="1900" dirty="0" err="1"/>
              <a:t>governing</a:t>
            </a:r>
            <a:r>
              <a:rPr lang="it-IT" sz="1900" dirty="0"/>
              <a:t> </a:t>
            </a:r>
            <a:r>
              <a:rPr lang="it-IT" sz="1900" dirty="0" err="1"/>
              <a:t>bodies</a:t>
            </a:r>
            <a:r>
              <a:rPr lang="it-IT" sz="1900" dirty="0"/>
              <a:t> (</a:t>
            </a:r>
            <a:r>
              <a:rPr lang="it-IT" sz="1900" i="1" dirty="0"/>
              <a:t>“organi direttivi”</a:t>
            </a:r>
            <a:r>
              <a:rPr lang="it-IT" sz="1900" dirty="0"/>
              <a:t>) of the </a:t>
            </a:r>
            <a:r>
              <a:rPr lang="it-IT" sz="1900" dirty="0" err="1"/>
              <a:t>PhD</a:t>
            </a:r>
            <a:r>
              <a:rPr lang="it-IT" sz="1900" dirty="0"/>
              <a:t> </a:t>
            </a:r>
            <a:r>
              <a:rPr lang="it-IT" sz="1900" dirty="0" err="1"/>
              <a:t>course</a:t>
            </a:r>
            <a:r>
              <a:rPr lang="it-IT" sz="1900" dirty="0"/>
              <a:t>.</a:t>
            </a:r>
          </a:p>
          <a:p>
            <a:pPr marL="0" indent="0" algn="ctr">
              <a:buNone/>
            </a:pPr>
            <a:r>
              <a:rPr lang="it-IT" sz="1900" b="1" dirty="0" err="1">
                <a:solidFill>
                  <a:srgbClr val="FF0000"/>
                </a:solidFill>
              </a:rPr>
              <a:t>All</a:t>
            </a:r>
            <a:r>
              <a:rPr lang="it-IT" sz="1900" b="1" dirty="0">
                <a:solidFill>
                  <a:srgbClr val="FF0000"/>
                </a:solidFill>
              </a:rPr>
              <a:t> the </a:t>
            </a:r>
            <a:r>
              <a:rPr lang="it-IT" sz="1900" b="1" dirty="0" err="1">
                <a:solidFill>
                  <a:srgbClr val="FF0000"/>
                </a:solidFill>
              </a:rPr>
              <a:t>requests</a:t>
            </a:r>
            <a:r>
              <a:rPr lang="it-IT" sz="1900" b="1" dirty="0">
                <a:solidFill>
                  <a:srgbClr val="FF0000"/>
                </a:solidFill>
              </a:rPr>
              <a:t> must be </a:t>
            </a:r>
            <a:r>
              <a:rPr lang="it-IT" sz="1900" b="1" dirty="0" err="1">
                <a:solidFill>
                  <a:srgbClr val="FF0000"/>
                </a:solidFill>
              </a:rPr>
              <a:t>addressed</a:t>
            </a:r>
            <a:r>
              <a:rPr lang="it-IT" sz="1900" b="1" dirty="0">
                <a:solidFill>
                  <a:srgbClr val="FF0000"/>
                </a:solidFill>
              </a:rPr>
              <a:t> to the Coordinator</a:t>
            </a:r>
            <a:endParaRPr lang="en-GB" sz="1900" dirty="0"/>
          </a:p>
          <a:p>
            <a:pPr marL="0" indent="0" algn="just">
              <a:buNone/>
            </a:pPr>
            <a:endParaRPr lang="it-IT" sz="1900" b="1" dirty="0">
              <a:solidFill>
                <a:srgbClr val="FF0000"/>
              </a:solidFill>
            </a:endParaRPr>
          </a:p>
          <a:p>
            <a:pPr algn="just">
              <a:buFont typeface="Wingdings" panose="05000000000000000000" pitchFamily="2" charset="2"/>
              <a:buChar char="q"/>
            </a:pPr>
            <a:r>
              <a:rPr lang="it-IT" sz="1900" b="1" dirty="0"/>
              <a:t>Art. 7 </a:t>
            </a:r>
            <a:r>
              <a:rPr lang="it-IT" sz="1900" b="1" dirty="0" smtClean="0"/>
              <a:t> The </a:t>
            </a:r>
            <a:r>
              <a:rPr lang="it-IT" sz="1900" b="1" dirty="0" err="1"/>
              <a:t>Academic</a:t>
            </a:r>
            <a:r>
              <a:rPr lang="it-IT" sz="1900" b="1" dirty="0"/>
              <a:t> Board. p. 2 </a:t>
            </a:r>
            <a:r>
              <a:rPr lang="en-US" sz="1900" i="1" dirty="0"/>
              <a:t>The Academic Board includes </a:t>
            </a:r>
            <a:r>
              <a:rPr lang="en-US" sz="1900" b="1" i="1" dirty="0"/>
              <a:t>two PhD students</a:t>
            </a:r>
            <a:r>
              <a:rPr lang="en-US" sz="1900" i="1" dirty="0"/>
              <a:t>, for didactic and organizational problems.</a:t>
            </a:r>
          </a:p>
          <a:p>
            <a:pPr marL="0" indent="0" algn="just">
              <a:buNone/>
            </a:pPr>
            <a:r>
              <a:rPr lang="en-US" sz="1900" i="1" dirty="0"/>
              <a:t>	 The PhD students do not participate in the discussion and deliberation concerning the annual evaluation of the students and the organization of the final exam.</a:t>
            </a:r>
            <a:r>
              <a:rPr lang="it-IT" sz="1900" b="1" dirty="0">
                <a:solidFill>
                  <a:srgbClr val="FF0000"/>
                </a:solidFill>
              </a:rPr>
              <a:t> </a:t>
            </a:r>
          </a:p>
        </p:txBody>
      </p:sp>
    </p:spTree>
    <p:extLst>
      <p:ext uri="{BB962C8B-B14F-4D97-AF65-F5344CB8AC3E}">
        <p14:creationId xmlns:p14="http://schemas.microsoft.com/office/powerpoint/2010/main" val="36397325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B86A6B51-AF04-49A4-9CFA-E9C8E7731AD0}"/>
              </a:ext>
            </a:extLst>
          </p:cNvPr>
          <p:cNvSpPr>
            <a:spLocks noGrp="1"/>
          </p:cNvSpPr>
          <p:nvPr>
            <p:ph idx="1"/>
          </p:nvPr>
        </p:nvSpPr>
        <p:spPr>
          <a:xfrm>
            <a:off x="7889" y="1268760"/>
            <a:ext cx="9136111" cy="5472608"/>
          </a:xfrm>
        </p:spPr>
        <p:txBody>
          <a:bodyPr>
            <a:normAutofit fontScale="85000" lnSpcReduction="20000"/>
          </a:bodyPr>
          <a:lstStyle/>
          <a:p>
            <a:pPr algn="just">
              <a:lnSpc>
                <a:spcPct val="90000"/>
              </a:lnSpc>
              <a:buFont typeface="Wingdings" panose="05000000000000000000" pitchFamily="2" charset="2"/>
              <a:buChar char="q"/>
            </a:pPr>
            <a:r>
              <a:rPr lang="it-IT" sz="1900" b="1" dirty="0"/>
              <a:t>Art. 22 </a:t>
            </a:r>
            <a:r>
              <a:rPr lang="en-US" sz="1900" b="1" dirty="0"/>
              <a:t>Extension of the terms of presentation and discussion of the thesis</a:t>
            </a:r>
          </a:p>
          <a:p>
            <a:pPr marL="0" indent="0" algn="just">
              <a:lnSpc>
                <a:spcPct val="90000"/>
              </a:lnSpc>
              <a:buNone/>
            </a:pPr>
            <a:r>
              <a:rPr lang="en-US" sz="1900" dirty="0"/>
              <a:t>	</a:t>
            </a:r>
            <a:r>
              <a:rPr lang="en-US" sz="1900" dirty="0" smtClean="0"/>
              <a:t>The </a:t>
            </a:r>
            <a:r>
              <a:rPr lang="en-US" sz="1900" dirty="0"/>
              <a:t>Rector, upon proposal of the Academic Board and upon request of 	the PhD student (only for </a:t>
            </a:r>
            <a:r>
              <a:rPr lang="en-US" sz="1900" dirty="0" smtClean="0"/>
              <a:t>very serious </a:t>
            </a:r>
            <a:r>
              <a:rPr lang="en-US" sz="1900" dirty="0"/>
              <a:t>and documented reasons), can admit </a:t>
            </a:r>
            <a:r>
              <a:rPr lang="en-US" sz="1900" dirty="0" smtClean="0"/>
              <a:t>the </a:t>
            </a:r>
            <a:r>
              <a:rPr lang="en-US" sz="1900" dirty="0"/>
              <a:t>candidate to the final exam scheduled for the next cycle</a:t>
            </a:r>
            <a:r>
              <a:rPr lang="en-US" sz="1900" dirty="0" smtClean="0"/>
              <a:t>.</a:t>
            </a:r>
          </a:p>
          <a:p>
            <a:pPr marL="0" indent="0" algn="just">
              <a:lnSpc>
                <a:spcPct val="90000"/>
              </a:lnSpc>
              <a:buNone/>
            </a:pPr>
            <a:endParaRPr lang="en-US" sz="1900" dirty="0" smtClean="0"/>
          </a:p>
          <a:p>
            <a:pPr marL="0" indent="0" algn="just">
              <a:buNone/>
            </a:pPr>
            <a:r>
              <a:rPr lang="it-IT" sz="1900" b="1" dirty="0" smtClean="0">
                <a:solidFill>
                  <a:srgbClr val="0000FF"/>
                </a:solidFill>
              </a:rPr>
              <a:t>	Art</a:t>
            </a:r>
            <a:r>
              <a:rPr lang="it-IT" sz="1900" b="1" dirty="0">
                <a:solidFill>
                  <a:srgbClr val="0000FF"/>
                </a:solidFill>
              </a:rPr>
              <a:t>. </a:t>
            </a:r>
            <a:r>
              <a:rPr lang="it-IT" sz="1900" b="1" dirty="0" smtClean="0">
                <a:solidFill>
                  <a:srgbClr val="0000FF"/>
                </a:solidFill>
              </a:rPr>
              <a:t>22bis - </a:t>
            </a:r>
            <a:r>
              <a:rPr lang="it-IT" sz="1900" b="1" i="1" dirty="0" err="1" smtClean="0">
                <a:solidFill>
                  <a:srgbClr val="0000FF"/>
                </a:solidFill>
              </a:rPr>
              <a:t>Certification</a:t>
            </a:r>
            <a:r>
              <a:rPr lang="it-IT" sz="1900" b="1" i="1" dirty="0" smtClean="0">
                <a:solidFill>
                  <a:srgbClr val="0000FF"/>
                </a:solidFill>
              </a:rPr>
              <a:t> </a:t>
            </a:r>
            <a:r>
              <a:rPr lang="it-IT" sz="1900" b="1" i="1" dirty="0">
                <a:solidFill>
                  <a:srgbClr val="0000FF"/>
                </a:solidFill>
              </a:rPr>
              <a:t>of </a:t>
            </a:r>
            <a:r>
              <a:rPr lang="it-IT" sz="1900" b="1" i="1" dirty="0" err="1">
                <a:solidFill>
                  <a:srgbClr val="0000FF"/>
                </a:solidFill>
              </a:rPr>
              <a:t>Doctor</a:t>
            </a:r>
            <a:r>
              <a:rPr lang="it-IT" sz="1900" b="1" i="1" dirty="0">
                <a:solidFill>
                  <a:srgbClr val="0000FF"/>
                </a:solidFill>
              </a:rPr>
              <a:t> </a:t>
            </a:r>
            <a:r>
              <a:rPr lang="it-IT" sz="1900" b="1" i="1" dirty="0" err="1">
                <a:solidFill>
                  <a:srgbClr val="0000FF"/>
                </a:solidFill>
              </a:rPr>
              <a:t>Europaeus</a:t>
            </a:r>
            <a:endParaRPr lang="it-IT" sz="1900" dirty="0">
              <a:solidFill>
                <a:srgbClr val="0000FF"/>
              </a:solidFill>
            </a:endParaRPr>
          </a:p>
          <a:p>
            <a:pPr algn="just"/>
            <a:r>
              <a:rPr lang="en-US" sz="1900" dirty="0"/>
              <a:t>After request of the PhD student, the University can issue a Doctor </a:t>
            </a:r>
            <a:r>
              <a:rPr lang="en-US" sz="1900" dirty="0" err="1"/>
              <a:t>Europaeus</a:t>
            </a:r>
            <a:r>
              <a:rPr lang="en-US" sz="1900" dirty="0"/>
              <a:t> certification, additional to the title of Doctorate. The following four conditions are mandatory:</a:t>
            </a:r>
          </a:p>
          <a:p>
            <a:pPr marL="285750" indent="-285750" algn="just">
              <a:buFont typeface="Arial" panose="020B0604020202020204" pitchFamily="34" charset="0"/>
              <a:buChar char="•"/>
            </a:pPr>
            <a:r>
              <a:rPr lang="en-US" sz="1900" dirty="0"/>
              <a:t>the discussion of the final thesis must be approved by two professors or researchers from two Universities of the European Union;</a:t>
            </a:r>
          </a:p>
          <a:p>
            <a:pPr algn="just"/>
            <a:endParaRPr lang="en-US" sz="1900" dirty="0"/>
          </a:p>
          <a:p>
            <a:pPr algn="just"/>
            <a:r>
              <a:rPr lang="en-US" sz="1900" i="1" dirty="0"/>
              <a:t>A positive judgment by each of them must be sent to the coordinator and in c/c to the Secretariat;</a:t>
            </a:r>
          </a:p>
          <a:p>
            <a:pPr algn="just"/>
            <a:endParaRPr lang="en-US" sz="1900" i="1" dirty="0">
              <a:solidFill>
                <a:srgbClr val="FF0000"/>
              </a:solidFill>
            </a:endParaRPr>
          </a:p>
          <a:p>
            <a:pPr marL="285750" indent="-285750" algn="just">
              <a:buFont typeface="Arial" panose="020B0604020202020204" pitchFamily="34" charset="0"/>
              <a:buChar char="•"/>
            </a:pPr>
            <a:r>
              <a:rPr lang="en-US" sz="1900" dirty="0"/>
              <a:t>at least one member of the final examination board must belong to an University of the European Union;</a:t>
            </a:r>
          </a:p>
          <a:p>
            <a:pPr marL="285750" indent="-285750" algn="just">
              <a:buFont typeface="Arial" panose="020B0604020202020204" pitchFamily="34" charset="0"/>
              <a:buChar char="•"/>
            </a:pPr>
            <a:r>
              <a:rPr lang="en-US" sz="1900" dirty="0"/>
              <a:t>part of the thesis discussion must take place in one of the official languages ​​of the Union;</a:t>
            </a:r>
          </a:p>
          <a:p>
            <a:pPr marL="285750" indent="-285750" algn="just">
              <a:buFont typeface="Arial" panose="020B0604020202020204" pitchFamily="34" charset="0"/>
              <a:buChar char="•"/>
            </a:pPr>
            <a:r>
              <a:rPr lang="en-US" sz="1900" dirty="0"/>
              <a:t>part of the research presented in the thesis must have been carried out during a stay of at least three months in a country of the European Union (these three months may also not be continuous but always in the same research facility).</a:t>
            </a:r>
          </a:p>
          <a:p>
            <a:pPr algn="just"/>
            <a:endParaRPr lang="it-IT" sz="1900" dirty="0"/>
          </a:p>
          <a:p>
            <a:pPr lvl="0" algn="just"/>
            <a:r>
              <a:rPr lang="it-IT" sz="1900" i="1" dirty="0" err="1">
                <a:solidFill>
                  <a:srgbClr val="000000"/>
                </a:solidFill>
              </a:rPr>
              <a:t>About</a:t>
            </a:r>
            <a:r>
              <a:rPr lang="it-IT" sz="1900" i="1" dirty="0">
                <a:solidFill>
                  <a:srgbClr val="000000"/>
                </a:solidFill>
              </a:rPr>
              <a:t> </a:t>
            </a:r>
            <a:r>
              <a:rPr lang="it-IT" sz="1900" i="1" dirty="0" err="1">
                <a:solidFill>
                  <a:srgbClr val="000000"/>
                </a:solidFill>
              </a:rPr>
              <a:t>one</a:t>
            </a:r>
            <a:r>
              <a:rPr lang="it-IT" sz="1900" i="1" dirty="0">
                <a:solidFill>
                  <a:srgbClr val="000000"/>
                </a:solidFill>
              </a:rPr>
              <a:t> week </a:t>
            </a:r>
            <a:r>
              <a:rPr lang="it-IT" sz="1900" i="1" dirty="0" err="1">
                <a:solidFill>
                  <a:srgbClr val="000000"/>
                </a:solidFill>
              </a:rPr>
              <a:t>before</a:t>
            </a:r>
            <a:r>
              <a:rPr lang="it-IT" sz="1900" i="1" dirty="0">
                <a:solidFill>
                  <a:srgbClr val="000000"/>
                </a:solidFill>
              </a:rPr>
              <a:t> the </a:t>
            </a:r>
            <a:r>
              <a:rPr lang="it-IT" sz="1900" i="1" dirty="0" err="1">
                <a:solidFill>
                  <a:srgbClr val="000000"/>
                </a:solidFill>
              </a:rPr>
              <a:t>final</a:t>
            </a:r>
            <a:r>
              <a:rPr lang="it-IT" sz="1900" i="1" dirty="0">
                <a:solidFill>
                  <a:srgbClr val="000000"/>
                </a:solidFill>
              </a:rPr>
              <a:t> meeting of </a:t>
            </a:r>
            <a:r>
              <a:rPr lang="it-IT" sz="1900" i="1" dirty="0" err="1">
                <a:solidFill>
                  <a:srgbClr val="000000"/>
                </a:solidFill>
              </a:rPr>
              <a:t>Academic</a:t>
            </a:r>
            <a:r>
              <a:rPr lang="it-IT" sz="1900" i="1" dirty="0">
                <a:solidFill>
                  <a:srgbClr val="000000"/>
                </a:solidFill>
              </a:rPr>
              <a:t> Board of the </a:t>
            </a:r>
            <a:r>
              <a:rPr lang="it-IT" sz="1900" i="1" dirty="0" err="1">
                <a:solidFill>
                  <a:srgbClr val="000000"/>
                </a:solidFill>
              </a:rPr>
              <a:t>third</a:t>
            </a:r>
            <a:r>
              <a:rPr lang="it-IT" sz="1900" i="1" dirty="0">
                <a:solidFill>
                  <a:srgbClr val="000000"/>
                </a:solidFill>
              </a:rPr>
              <a:t> </a:t>
            </a:r>
            <a:r>
              <a:rPr lang="it-IT" sz="1900" i="1" dirty="0" err="1">
                <a:solidFill>
                  <a:srgbClr val="000000"/>
                </a:solidFill>
              </a:rPr>
              <a:t>year</a:t>
            </a:r>
            <a:r>
              <a:rPr lang="it-IT" sz="1900" i="1" dirty="0">
                <a:solidFill>
                  <a:srgbClr val="000000"/>
                </a:solidFill>
              </a:rPr>
              <a:t> of the </a:t>
            </a:r>
            <a:r>
              <a:rPr lang="it-IT" sz="1900" i="1" dirty="0" err="1">
                <a:solidFill>
                  <a:srgbClr val="000000"/>
                </a:solidFill>
              </a:rPr>
              <a:t>course</a:t>
            </a:r>
            <a:r>
              <a:rPr lang="it-IT" sz="1900" i="1" dirty="0">
                <a:solidFill>
                  <a:srgbClr val="000000"/>
                </a:solidFill>
              </a:rPr>
              <a:t>  (</a:t>
            </a:r>
            <a:r>
              <a:rPr lang="it-IT" sz="1900" i="1" dirty="0" err="1">
                <a:solidFill>
                  <a:srgbClr val="000000"/>
                </a:solidFill>
              </a:rPr>
              <a:t>this</a:t>
            </a:r>
            <a:r>
              <a:rPr lang="it-IT" sz="1900" i="1" dirty="0">
                <a:solidFill>
                  <a:srgbClr val="000000"/>
                </a:solidFill>
              </a:rPr>
              <a:t> meeting </a:t>
            </a:r>
            <a:r>
              <a:rPr lang="it-IT" sz="1900" i="1" dirty="0" err="1">
                <a:solidFill>
                  <a:srgbClr val="000000"/>
                </a:solidFill>
              </a:rPr>
              <a:t>will</a:t>
            </a:r>
            <a:r>
              <a:rPr lang="it-IT" sz="1900" i="1" dirty="0">
                <a:solidFill>
                  <a:srgbClr val="000000"/>
                </a:solidFill>
              </a:rPr>
              <a:t> be </a:t>
            </a:r>
            <a:r>
              <a:rPr lang="it-IT" sz="1900" i="1" dirty="0" err="1">
                <a:solidFill>
                  <a:srgbClr val="000000"/>
                </a:solidFill>
              </a:rPr>
              <a:t>fixed</a:t>
            </a:r>
            <a:r>
              <a:rPr lang="it-IT" sz="1900" i="1" dirty="0">
                <a:solidFill>
                  <a:srgbClr val="000000"/>
                </a:solidFill>
              </a:rPr>
              <a:t> for the end of </a:t>
            </a:r>
            <a:r>
              <a:rPr lang="it-IT" sz="1900" i="1" dirty="0" err="1">
                <a:solidFill>
                  <a:srgbClr val="000000"/>
                </a:solidFill>
              </a:rPr>
              <a:t>October</a:t>
            </a:r>
            <a:r>
              <a:rPr lang="it-IT" sz="1900" i="1" dirty="0">
                <a:solidFill>
                  <a:srgbClr val="000000"/>
                </a:solidFill>
              </a:rPr>
              <a:t>), the </a:t>
            </a:r>
            <a:r>
              <a:rPr lang="it-IT" sz="1900" i="1" dirty="0" err="1">
                <a:solidFill>
                  <a:srgbClr val="000000"/>
                </a:solidFill>
              </a:rPr>
              <a:t>students</a:t>
            </a:r>
            <a:r>
              <a:rPr lang="it-IT" sz="1900" i="1" dirty="0">
                <a:solidFill>
                  <a:srgbClr val="000000"/>
                </a:solidFill>
              </a:rPr>
              <a:t> </a:t>
            </a:r>
            <a:r>
              <a:rPr lang="it-IT" sz="1900" i="1" dirty="0" err="1">
                <a:solidFill>
                  <a:srgbClr val="000000"/>
                </a:solidFill>
              </a:rPr>
              <a:t>that</a:t>
            </a:r>
            <a:r>
              <a:rPr lang="it-IT" sz="1900" i="1" dirty="0">
                <a:solidFill>
                  <a:srgbClr val="000000"/>
                </a:solidFill>
              </a:rPr>
              <a:t> </a:t>
            </a:r>
            <a:r>
              <a:rPr lang="it-IT" sz="1900" i="1" dirty="0" err="1">
                <a:solidFill>
                  <a:srgbClr val="000000"/>
                </a:solidFill>
              </a:rPr>
              <a:t>have</a:t>
            </a:r>
            <a:r>
              <a:rPr lang="it-IT" sz="1900" i="1" dirty="0">
                <a:solidFill>
                  <a:srgbClr val="000000"/>
                </a:solidFill>
              </a:rPr>
              <a:t> </a:t>
            </a:r>
            <a:r>
              <a:rPr lang="it-IT" sz="1900" i="1" dirty="0" err="1">
                <a:solidFill>
                  <a:srgbClr val="000000"/>
                </a:solidFill>
              </a:rPr>
              <a:t>all</a:t>
            </a:r>
            <a:r>
              <a:rPr lang="it-IT" sz="1900" i="1" dirty="0">
                <a:solidFill>
                  <a:srgbClr val="000000"/>
                </a:solidFill>
              </a:rPr>
              <a:t> the </a:t>
            </a:r>
            <a:r>
              <a:rPr lang="it-IT" sz="1900" i="1" dirty="0" err="1">
                <a:solidFill>
                  <a:srgbClr val="000000"/>
                </a:solidFill>
              </a:rPr>
              <a:t>requirements</a:t>
            </a:r>
            <a:r>
              <a:rPr lang="it-IT" sz="1900" i="1" dirty="0">
                <a:solidFill>
                  <a:srgbClr val="000000"/>
                </a:solidFill>
              </a:rPr>
              <a:t> can </a:t>
            </a:r>
            <a:r>
              <a:rPr lang="it-IT" sz="1900" i="1" dirty="0" err="1">
                <a:solidFill>
                  <a:srgbClr val="000000"/>
                </a:solidFill>
              </a:rPr>
              <a:t>submit</a:t>
            </a:r>
            <a:r>
              <a:rPr lang="it-IT" sz="1900" i="1" dirty="0">
                <a:solidFill>
                  <a:srgbClr val="000000"/>
                </a:solidFill>
              </a:rPr>
              <a:t> to the </a:t>
            </a:r>
            <a:r>
              <a:rPr lang="it-IT" sz="1900" i="1" dirty="0" err="1">
                <a:solidFill>
                  <a:srgbClr val="000000"/>
                </a:solidFill>
              </a:rPr>
              <a:t>Academic</a:t>
            </a:r>
            <a:r>
              <a:rPr lang="it-IT" sz="1900" i="1" dirty="0">
                <a:solidFill>
                  <a:srgbClr val="000000"/>
                </a:solidFill>
              </a:rPr>
              <a:t> Board the </a:t>
            </a:r>
            <a:r>
              <a:rPr lang="it-IT" sz="1900" i="1" dirty="0" err="1">
                <a:solidFill>
                  <a:srgbClr val="000000"/>
                </a:solidFill>
              </a:rPr>
              <a:t>request</a:t>
            </a:r>
            <a:r>
              <a:rPr lang="it-IT" sz="1900" i="1" dirty="0">
                <a:solidFill>
                  <a:srgbClr val="000000"/>
                </a:solidFill>
              </a:rPr>
              <a:t> for the </a:t>
            </a:r>
            <a:r>
              <a:rPr lang="it-IT" sz="1900" i="1" dirty="0" err="1">
                <a:solidFill>
                  <a:srgbClr val="000000"/>
                </a:solidFill>
              </a:rPr>
              <a:t>Doctor</a:t>
            </a:r>
            <a:r>
              <a:rPr lang="it-IT" sz="1900" i="1" dirty="0">
                <a:solidFill>
                  <a:srgbClr val="000000"/>
                </a:solidFill>
              </a:rPr>
              <a:t> </a:t>
            </a:r>
            <a:r>
              <a:rPr lang="it-IT" sz="1900" i="1" dirty="0" err="1">
                <a:solidFill>
                  <a:srgbClr val="000000"/>
                </a:solidFill>
              </a:rPr>
              <a:t>Europaeus</a:t>
            </a:r>
            <a:r>
              <a:rPr lang="it-IT" sz="1900" i="1" dirty="0">
                <a:solidFill>
                  <a:srgbClr val="000000"/>
                </a:solidFill>
              </a:rPr>
              <a:t> </a:t>
            </a:r>
            <a:r>
              <a:rPr lang="it-IT" sz="1900" i="1" dirty="0" err="1">
                <a:solidFill>
                  <a:srgbClr val="000000"/>
                </a:solidFill>
              </a:rPr>
              <a:t>Certification</a:t>
            </a:r>
            <a:r>
              <a:rPr lang="it-IT" sz="1900" i="1" dirty="0">
                <a:solidFill>
                  <a:srgbClr val="000000"/>
                </a:solidFill>
              </a:rPr>
              <a:t>. An e-mail must be </a:t>
            </a:r>
            <a:r>
              <a:rPr lang="it-IT" sz="1900" i="1" dirty="0" err="1">
                <a:solidFill>
                  <a:srgbClr val="000000"/>
                </a:solidFill>
              </a:rPr>
              <a:t>sent</a:t>
            </a:r>
            <a:r>
              <a:rPr lang="it-IT" sz="1900" i="1" dirty="0">
                <a:solidFill>
                  <a:srgbClr val="000000"/>
                </a:solidFill>
              </a:rPr>
              <a:t> to the coordinator and in c/c to the </a:t>
            </a:r>
            <a:r>
              <a:rPr lang="it-IT" sz="1900" i="1" dirty="0" err="1">
                <a:solidFill>
                  <a:srgbClr val="000000"/>
                </a:solidFill>
              </a:rPr>
              <a:t>Secretariat</a:t>
            </a:r>
            <a:r>
              <a:rPr lang="it-IT" sz="1900" i="1" dirty="0">
                <a:solidFill>
                  <a:srgbClr val="000000"/>
                </a:solidFill>
              </a:rPr>
              <a:t> with the </a:t>
            </a:r>
            <a:r>
              <a:rPr lang="it-IT" sz="1900" i="1" dirty="0" err="1">
                <a:solidFill>
                  <a:srgbClr val="000000"/>
                </a:solidFill>
              </a:rPr>
              <a:t>letters</a:t>
            </a:r>
            <a:r>
              <a:rPr lang="it-IT" sz="1900" i="1" dirty="0">
                <a:solidFill>
                  <a:srgbClr val="000000"/>
                </a:solidFill>
              </a:rPr>
              <a:t> of the </a:t>
            </a:r>
            <a:r>
              <a:rPr lang="it-IT" sz="1900" i="1" dirty="0" err="1">
                <a:solidFill>
                  <a:srgbClr val="000000"/>
                </a:solidFill>
              </a:rPr>
              <a:t>institution</a:t>
            </a:r>
            <a:r>
              <a:rPr lang="it-IT" sz="1900" i="1" dirty="0">
                <a:solidFill>
                  <a:srgbClr val="000000"/>
                </a:solidFill>
              </a:rPr>
              <a:t> in </a:t>
            </a:r>
            <a:r>
              <a:rPr lang="it-IT" sz="1900" i="1" dirty="0" err="1">
                <a:solidFill>
                  <a:srgbClr val="000000"/>
                </a:solidFill>
              </a:rPr>
              <a:t>which</a:t>
            </a:r>
            <a:r>
              <a:rPr lang="it-IT" sz="1900" i="1" dirty="0">
                <a:solidFill>
                  <a:srgbClr val="000000"/>
                </a:solidFill>
              </a:rPr>
              <a:t> the </a:t>
            </a:r>
            <a:r>
              <a:rPr lang="it-IT" sz="1900" i="1" dirty="0" err="1">
                <a:solidFill>
                  <a:srgbClr val="000000"/>
                </a:solidFill>
              </a:rPr>
              <a:t>student</a:t>
            </a:r>
            <a:r>
              <a:rPr lang="it-IT" sz="1900" i="1" dirty="0">
                <a:solidFill>
                  <a:srgbClr val="000000"/>
                </a:solidFill>
              </a:rPr>
              <a:t> </a:t>
            </a:r>
            <a:r>
              <a:rPr lang="it-IT" sz="1900" i="1" dirty="0" err="1">
                <a:solidFill>
                  <a:srgbClr val="000000"/>
                </a:solidFill>
              </a:rPr>
              <a:t>has</a:t>
            </a:r>
            <a:r>
              <a:rPr lang="it-IT" sz="1900" i="1" dirty="0">
                <a:solidFill>
                  <a:srgbClr val="000000"/>
                </a:solidFill>
              </a:rPr>
              <a:t> </a:t>
            </a:r>
            <a:r>
              <a:rPr lang="it-IT" sz="1900" i="1" dirty="0" err="1">
                <a:solidFill>
                  <a:srgbClr val="000000"/>
                </a:solidFill>
              </a:rPr>
              <a:t>carried</a:t>
            </a:r>
            <a:r>
              <a:rPr lang="it-IT" sz="1900" i="1" dirty="0">
                <a:solidFill>
                  <a:srgbClr val="000000"/>
                </a:solidFill>
              </a:rPr>
              <a:t> out the stay </a:t>
            </a:r>
            <a:r>
              <a:rPr lang="it-IT" sz="1900" i="1" dirty="0" err="1" smtClean="0">
                <a:solidFill>
                  <a:srgbClr val="000000"/>
                </a:solidFill>
              </a:rPr>
              <a:t>abroad</a:t>
            </a:r>
            <a:endParaRPr lang="en-US" sz="2000" dirty="0"/>
          </a:p>
        </p:txBody>
      </p:sp>
      <p:sp>
        <p:nvSpPr>
          <p:cNvPr id="6" name="CasellaDiTesto 5"/>
          <p:cNvSpPr txBox="1"/>
          <p:nvPr/>
        </p:nvSpPr>
        <p:spPr>
          <a:xfrm>
            <a:off x="7889" y="755412"/>
            <a:ext cx="9144000" cy="369332"/>
          </a:xfrm>
          <a:prstGeom prst="rect">
            <a:avLst/>
          </a:prstGeom>
          <a:noFill/>
        </p:spPr>
        <p:txBody>
          <a:bodyPr wrap="square" rtlCol="0">
            <a:spAutoFit/>
          </a:bodyPr>
          <a:lstStyle/>
          <a:p>
            <a:pPr algn="ctr"/>
            <a:r>
              <a:rPr lang="it-IT" b="1" i="1" dirty="0" err="1">
                <a:solidFill>
                  <a:srgbClr val="008000"/>
                </a:solidFill>
              </a:rPr>
              <a:t>Regulation</a:t>
            </a:r>
            <a:r>
              <a:rPr lang="it-IT" b="1" i="1" dirty="0">
                <a:solidFill>
                  <a:srgbClr val="008000"/>
                </a:solidFill>
              </a:rPr>
              <a:t>: «Decreto rettorale, 4 luglio 2013, n. 670 - </a:t>
            </a:r>
            <a:r>
              <a:rPr lang="it-IT" b="1" i="1" dirty="0" err="1">
                <a:solidFill>
                  <a:srgbClr val="008000"/>
                </a:solidFill>
              </a:rPr>
              <a:t>prot</a:t>
            </a:r>
            <a:r>
              <a:rPr lang="it-IT" b="1" i="1" dirty="0">
                <a:solidFill>
                  <a:srgbClr val="008000"/>
                </a:solidFill>
              </a:rPr>
              <a:t>. n. 47910</a:t>
            </a:r>
            <a:r>
              <a:rPr lang="it-IT" b="1" i="1" dirty="0" smtClean="0">
                <a:solidFill>
                  <a:srgbClr val="008000"/>
                </a:solidFill>
              </a:rPr>
              <a:t>»</a:t>
            </a:r>
            <a:endParaRPr lang="en-GB" i="1" dirty="0">
              <a:solidFill>
                <a:srgbClr val="008000"/>
              </a:solidFill>
            </a:endParaRPr>
          </a:p>
        </p:txBody>
      </p:sp>
    </p:spTree>
    <p:extLst>
      <p:ext uri="{BB962C8B-B14F-4D97-AF65-F5344CB8AC3E}">
        <p14:creationId xmlns:p14="http://schemas.microsoft.com/office/powerpoint/2010/main" val="17658786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p:cNvSpPr txBox="1"/>
          <p:nvPr/>
        </p:nvSpPr>
        <p:spPr>
          <a:xfrm>
            <a:off x="1116" y="764704"/>
            <a:ext cx="9108504" cy="6689523"/>
          </a:xfrm>
          <a:prstGeom prst="rect">
            <a:avLst/>
          </a:prstGeom>
          <a:noFill/>
        </p:spPr>
        <p:txBody>
          <a:bodyPr wrap="square" rtlCol="0">
            <a:spAutoFit/>
          </a:bodyPr>
          <a:lstStyle/>
          <a:p>
            <a:pPr algn="ctr">
              <a:lnSpc>
                <a:spcPct val="90000"/>
              </a:lnSpc>
            </a:pPr>
            <a:r>
              <a:rPr lang="it-IT" sz="2000" b="1" dirty="0">
                <a:solidFill>
                  <a:srgbClr val="008000"/>
                </a:solidFill>
              </a:rPr>
              <a:t>DOTTORATO TOSCANO DI SCIENZE DELLA TERRA (Università di Firenze, Pisa e Siena)</a:t>
            </a:r>
          </a:p>
          <a:p>
            <a:pPr algn="ctr">
              <a:lnSpc>
                <a:spcPct val="90000"/>
              </a:lnSpc>
            </a:pPr>
            <a:r>
              <a:rPr lang="it-IT" sz="2000" b="1" i="1" dirty="0">
                <a:solidFill>
                  <a:srgbClr val="008000"/>
                </a:solidFill>
              </a:rPr>
              <a:t>TUSCAN </a:t>
            </a:r>
            <a:r>
              <a:rPr lang="it-IT" sz="2000" b="1" i="1" dirty="0" err="1">
                <a:solidFill>
                  <a:srgbClr val="008000"/>
                </a:solidFill>
              </a:rPr>
              <a:t>PhD</a:t>
            </a:r>
            <a:r>
              <a:rPr lang="it-IT" sz="2000" b="1" i="1" dirty="0">
                <a:solidFill>
                  <a:srgbClr val="008000"/>
                </a:solidFill>
              </a:rPr>
              <a:t> COURSE in EARTH SCIENCES (</a:t>
            </a:r>
            <a:r>
              <a:rPr lang="it-IT" sz="2000" b="1" i="1" dirty="0" err="1">
                <a:solidFill>
                  <a:srgbClr val="008000"/>
                </a:solidFill>
              </a:rPr>
              <a:t>Universities</a:t>
            </a:r>
            <a:r>
              <a:rPr lang="it-IT" sz="2000" b="1" i="1" dirty="0">
                <a:solidFill>
                  <a:srgbClr val="008000"/>
                </a:solidFill>
              </a:rPr>
              <a:t> of Florence, Pisa and Siena) </a:t>
            </a:r>
            <a:r>
              <a:rPr lang="it-IT" b="1" i="1" dirty="0">
                <a:solidFill>
                  <a:srgbClr val="008000"/>
                </a:solidFill>
              </a:rPr>
              <a:t> </a:t>
            </a:r>
            <a:endParaRPr lang="it-IT" i="1" dirty="0">
              <a:solidFill>
                <a:srgbClr val="008000"/>
              </a:solidFill>
            </a:endParaRPr>
          </a:p>
          <a:p>
            <a:pPr>
              <a:lnSpc>
                <a:spcPct val="50000"/>
              </a:lnSpc>
            </a:pPr>
            <a:r>
              <a:rPr lang="it-IT" dirty="0"/>
              <a:t> </a:t>
            </a:r>
          </a:p>
          <a:p>
            <a:pPr algn="ctr">
              <a:lnSpc>
                <a:spcPct val="90000"/>
              </a:lnSpc>
            </a:pPr>
            <a:r>
              <a:rPr lang="it-IT" sz="2200" b="1" u="sng" dirty="0">
                <a:solidFill>
                  <a:srgbClr val="8000FF"/>
                </a:solidFill>
              </a:rPr>
              <a:t>Linee guida interne al corso di Dottorato </a:t>
            </a:r>
            <a:endParaRPr lang="it-IT" sz="2200" b="1" u="sng" dirty="0" smtClean="0">
              <a:solidFill>
                <a:srgbClr val="8000FF"/>
              </a:solidFill>
            </a:endParaRPr>
          </a:p>
          <a:p>
            <a:pPr algn="ctr">
              <a:lnSpc>
                <a:spcPct val="90000"/>
              </a:lnSpc>
            </a:pPr>
            <a:r>
              <a:rPr lang="it-IT" sz="2200" b="1" u="sng" dirty="0" smtClean="0">
                <a:solidFill>
                  <a:srgbClr val="8000FF"/>
                </a:solidFill>
              </a:rPr>
              <a:t>(</a:t>
            </a:r>
            <a:r>
              <a:rPr lang="it-IT" sz="2200" b="1" i="1" u="sng" dirty="0" err="1">
                <a:solidFill>
                  <a:srgbClr val="8000FF"/>
                </a:solidFill>
              </a:rPr>
              <a:t>Internal</a:t>
            </a:r>
            <a:r>
              <a:rPr lang="it-IT" sz="2200" b="1" i="1" u="sng" dirty="0">
                <a:solidFill>
                  <a:srgbClr val="8000FF"/>
                </a:solidFill>
              </a:rPr>
              <a:t> </a:t>
            </a:r>
            <a:r>
              <a:rPr lang="it-IT" sz="2200" b="1" i="1" u="sng" dirty="0" err="1">
                <a:solidFill>
                  <a:srgbClr val="8000FF"/>
                </a:solidFill>
              </a:rPr>
              <a:t>guidelines</a:t>
            </a:r>
            <a:r>
              <a:rPr lang="it-IT" sz="2200" b="1" i="1" u="sng" dirty="0">
                <a:solidFill>
                  <a:srgbClr val="8000FF"/>
                </a:solidFill>
              </a:rPr>
              <a:t> of </a:t>
            </a:r>
            <a:r>
              <a:rPr lang="it-IT" sz="2200" b="1" i="1" u="sng" dirty="0" err="1">
                <a:solidFill>
                  <a:srgbClr val="8000FF"/>
                </a:solidFill>
              </a:rPr>
              <a:t>our</a:t>
            </a:r>
            <a:r>
              <a:rPr lang="it-IT" sz="2200" b="1" i="1" u="sng" dirty="0">
                <a:solidFill>
                  <a:srgbClr val="8000FF"/>
                </a:solidFill>
              </a:rPr>
              <a:t> </a:t>
            </a:r>
            <a:r>
              <a:rPr lang="it-IT" sz="2200" b="1" i="1" u="sng" dirty="0" err="1">
                <a:solidFill>
                  <a:srgbClr val="8000FF"/>
                </a:solidFill>
              </a:rPr>
              <a:t>Doctorate</a:t>
            </a:r>
            <a:r>
              <a:rPr lang="it-IT" sz="2200" b="1" i="1" u="sng" dirty="0">
                <a:solidFill>
                  <a:srgbClr val="8000FF"/>
                </a:solidFill>
              </a:rPr>
              <a:t> </a:t>
            </a:r>
            <a:r>
              <a:rPr lang="it-IT" sz="2200" b="1" i="1" u="sng" dirty="0" err="1">
                <a:solidFill>
                  <a:srgbClr val="8000FF"/>
                </a:solidFill>
              </a:rPr>
              <a:t>course</a:t>
            </a:r>
            <a:r>
              <a:rPr lang="it-IT" sz="2200" b="1" u="sng" dirty="0">
                <a:solidFill>
                  <a:srgbClr val="8000FF"/>
                </a:solidFill>
              </a:rPr>
              <a:t>)</a:t>
            </a:r>
            <a:endParaRPr lang="it-IT" sz="2200" u="sng" dirty="0">
              <a:solidFill>
                <a:srgbClr val="8000FF"/>
              </a:solidFill>
            </a:endParaRPr>
          </a:p>
          <a:p>
            <a:pPr>
              <a:lnSpc>
                <a:spcPct val="90000"/>
              </a:lnSpc>
            </a:pPr>
            <a:r>
              <a:rPr lang="it-IT" sz="2200" dirty="0"/>
              <a:t> </a:t>
            </a:r>
          </a:p>
          <a:p>
            <a:pPr algn="ctr">
              <a:lnSpc>
                <a:spcPct val="90000"/>
              </a:lnSpc>
            </a:pPr>
            <a:r>
              <a:rPr lang="it-IT" b="1" dirty="0">
                <a:solidFill>
                  <a:srgbClr val="FF0000"/>
                </a:solidFill>
              </a:rPr>
              <a:t>Periodo di Ricerca all’Estero (</a:t>
            </a:r>
            <a:r>
              <a:rPr lang="it-IT" b="1" i="1" dirty="0" err="1">
                <a:solidFill>
                  <a:srgbClr val="FF0000"/>
                </a:solidFill>
              </a:rPr>
              <a:t>Research</a:t>
            </a:r>
            <a:r>
              <a:rPr lang="it-IT" b="1" i="1" dirty="0">
                <a:solidFill>
                  <a:srgbClr val="FF0000"/>
                </a:solidFill>
              </a:rPr>
              <a:t> </a:t>
            </a:r>
            <a:r>
              <a:rPr lang="it-IT" b="1" i="1" dirty="0" err="1">
                <a:solidFill>
                  <a:srgbClr val="FF0000"/>
                </a:solidFill>
              </a:rPr>
              <a:t>period</a:t>
            </a:r>
            <a:r>
              <a:rPr lang="it-IT" b="1" i="1" dirty="0">
                <a:solidFill>
                  <a:srgbClr val="FF0000"/>
                </a:solidFill>
              </a:rPr>
              <a:t> </a:t>
            </a:r>
            <a:r>
              <a:rPr lang="it-IT" b="1" i="1" dirty="0" err="1">
                <a:solidFill>
                  <a:srgbClr val="FF0000"/>
                </a:solidFill>
              </a:rPr>
              <a:t>abroad</a:t>
            </a:r>
            <a:r>
              <a:rPr lang="it-IT" b="1" dirty="0">
                <a:solidFill>
                  <a:srgbClr val="FF0000"/>
                </a:solidFill>
              </a:rPr>
              <a:t>)</a:t>
            </a:r>
            <a:endParaRPr lang="it-IT" dirty="0">
              <a:solidFill>
                <a:srgbClr val="FF0000"/>
              </a:solidFill>
            </a:endParaRPr>
          </a:p>
          <a:p>
            <a:pPr>
              <a:lnSpc>
                <a:spcPct val="50000"/>
              </a:lnSpc>
            </a:pPr>
            <a:r>
              <a:rPr lang="it-IT" dirty="0"/>
              <a:t> </a:t>
            </a:r>
          </a:p>
          <a:p>
            <a:pPr algn="just">
              <a:lnSpc>
                <a:spcPct val="90000"/>
              </a:lnSpc>
            </a:pPr>
            <a:r>
              <a:rPr lang="it-IT" dirty="0"/>
              <a:t>	</a:t>
            </a:r>
            <a:r>
              <a:rPr lang="it-IT" sz="1600" dirty="0"/>
              <a:t>Il nostro corso di Dottorato </a:t>
            </a:r>
            <a:r>
              <a:rPr lang="it-IT" sz="1600" u="sng" dirty="0"/>
              <a:t>considera obbligatorio per tutti i/le Dottorandi/e con borsa di studio un periodo di ricerca all’estero</a:t>
            </a:r>
            <a:r>
              <a:rPr lang="it-IT" sz="1600" dirty="0"/>
              <a:t> presso Università oppure Enti pubblici e privati. </a:t>
            </a:r>
          </a:p>
          <a:p>
            <a:pPr algn="just">
              <a:lnSpc>
                <a:spcPct val="90000"/>
              </a:lnSpc>
            </a:pPr>
            <a:r>
              <a:rPr lang="it-IT" sz="1600" dirty="0"/>
              <a:t>	Per chi usufruisce del finanziamento della Regione Toscana (</a:t>
            </a:r>
            <a:r>
              <a:rPr lang="it-IT" sz="1600" u="sng" dirty="0"/>
              <a:t>Borse Pegaso</a:t>
            </a:r>
            <a:r>
              <a:rPr lang="it-IT" sz="1600" dirty="0"/>
              <a:t>) questo periodo è normalmente di </a:t>
            </a:r>
            <a:r>
              <a:rPr lang="it-IT" sz="1600" u="sng" dirty="0"/>
              <a:t>6 mesi precisi</a:t>
            </a:r>
            <a:r>
              <a:rPr lang="it-IT" sz="1600" dirty="0"/>
              <a:t> (per alcune Borse può arrivare anche a 12 mesi). </a:t>
            </a:r>
          </a:p>
          <a:p>
            <a:pPr algn="just">
              <a:lnSpc>
                <a:spcPct val="90000"/>
              </a:lnSpc>
            </a:pPr>
            <a:r>
              <a:rPr lang="it-IT" sz="1600" dirty="0"/>
              <a:t>	Per chi usufruisce del finanziamento di Ateneo (</a:t>
            </a:r>
            <a:r>
              <a:rPr lang="it-IT" sz="1600" u="sng" dirty="0"/>
              <a:t>borse UNIFI e UNIPI</a:t>
            </a:r>
            <a:r>
              <a:rPr lang="it-IT" sz="1600" dirty="0"/>
              <a:t>) oppure di singoli Enti o Ricercatori su temi specifici, il periodo all’estero è consigliato e preferibile della durata di</a:t>
            </a:r>
            <a:r>
              <a:rPr lang="it-IT" sz="1600" u="sng" dirty="0"/>
              <a:t> 6 mesi e non deve essere minore di 4 mesi</a:t>
            </a:r>
            <a:r>
              <a:rPr lang="it-IT" sz="1600" dirty="0"/>
              <a:t>.</a:t>
            </a:r>
          </a:p>
          <a:p>
            <a:pPr algn="just">
              <a:lnSpc>
                <a:spcPct val="90000"/>
              </a:lnSpc>
            </a:pPr>
            <a:r>
              <a:rPr lang="it-IT" sz="1600" dirty="0"/>
              <a:t>	Per le/i dottorande/i “senza-borsa” e in “sovrannumero” il periodo di ricerca all’estero non è obbligatorio, ma quando possibile, è fortemente consigliato.</a:t>
            </a:r>
          </a:p>
          <a:p>
            <a:pPr algn="just">
              <a:lnSpc>
                <a:spcPct val="90000"/>
              </a:lnSpc>
            </a:pPr>
            <a:r>
              <a:rPr lang="it-IT" sz="1600" dirty="0"/>
              <a:t>	Si ricorda anche che da Decreto Rettorale, il periodo all’estero non deve superare 18 mesi</a:t>
            </a:r>
            <a:r>
              <a:rPr lang="it-IT" sz="1600" dirty="0" smtClean="0"/>
              <a:t>.</a:t>
            </a:r>
            <a:endParaRPr lang="it-IT" sz="1600" dirty="0"/>
          </a:p>
          <a:p>
            <a:pPr algn="just">
              <a:lnSpc>
                <a:spcPct val="80000"/>
              </a:lnSpc>
            </a:pPr>
            <a:r>
              <a:rPr lang="it-IT" sz="1600" i="1" dirty="0"/>
              <a:t>	</a:t>
            </a:r>
            <a:r>
              <a:rPr lang="it-IT" sz="1400" i="1" dirty="0"/>
              <a:t>(</a:t>
            </a:r>
            <a:r>
              <a:rPr lang="it-IT" sz="1400" i="1" dirty="0" err="1" smtClean="0"/>
              <a:t>Our</a:t>
            </a:r>
            <a:r>
              <a:rPr lang="it-IT" sz="1400" i="1" dirty="0"/>
              <a:t> </a:t>
            </a:r>
            <a:r>
              <a:rPr lang="it-IT" sz="1400" i="1" dirty="0" err="1" smtClean="0"/>
              <a:t>Doctorate</a:t>
            </a:r>
            <a:r>
              <a:rPr lang="it-IT" sz="1400" i="1" dirty="0" smtClean="0"/>
              <a:t> </a:t>
            </a:r>
            <a:r>
              <a:rPr lang="it-IT" sz="1400" i="1" dirty="0" err="1"/>
              <a:t>course</a:t>
            </a:r>
            <a:r>
              <a:rPr lang="it-IT" sz="1400" i="1" dirty="0"/>
              <a:t> </a:t>
            </a:r>
            <a:r>
              <a:rPr lang="it-IT" sz="1400" i="1" u="sng" dirty="0" err="1"/>
              <a:t>considers</a:t>
            </a:r>
            <a:r>
              <a:rPr lang="it-IT" sz="1400" i="1" u="sng" dirty="0"/>
              <a:t> </a:t>
            </a:r>
            <a:r>
              <a:rPr lang="it-IT" sz="1400" i="1" u="sng" dirty="0" err="1"/>
              <a:t>as</a:t>
            </a:r>
            <a:r>
              <a:rPr lang="it-IT" sz="1400" i="1" u="sng" dirty="0"/>
              <a:t> </a:t>
            </a:r>
            <a:r>
              <a:rPr lang="it-IT" sz="1400" i="1" u="sng" dirty="0" err="1"/>
              <a:t>mandatory</a:t>
            </a:r>
            <a:r>
              <a:rPr lang="it-IT" sz="1400" i="1" u="sng" dirty="0"/>
              <a:t> a </a:t>
            </a:r>
            <a:r>
              <a:rPr lang="it-IT" sz="1400" i="1" u="sng" dirty="0" err="1"/>
              <a:t>research</a:t>
            </a:r>
            <a:r>
              <a:rPr lang="it-IT" sz="1400" i="1" u="sng" dirty="0"/>
              <a:t> </a:t>
            </a:r>
            <a:r>
              <a:rPr lang="it-IT" sz="1400" i="1" u="sng" dirty="0" err="1"/>
              <a:t>period</a:t>
            </a:r>
            <a:r>
              <a:rPr lang="it-IT" sz="1400" i="1" u="sng" dirty="0"/>
              <a:t> </a:t>
            </a:r>
            <a:r>
              <a:rPr lang="it-IT" sz="1400" i="1" u="sng" dirty="0" err="1"/>
              <a:t>abroad</a:t>
            </a:r>
            <a:r>
              <a:rPr lang="it-IT" sz="1400" i="1" u="sng" dirty="0"/>
              <a:t>, </a:t>
            </a:r>
            <a:r>
              <a:rPr lang="it-IT" sz="1400" i="1" u="sng" dirty="0" err="1"/>
              <a:t>at</a:t>
            </a:r>
            <a:r>
              <a:rPr lang="it-IT" sz="1400" i="1" u="sng" dirty="0"/>
              <a:t> </a:t>
            </a:r>
            <a:r>
              <a:rPr lang="it-IT" sz="1400" i="1" u="sng" dirty="0" err="1"/>
              <a:t>Universities</a:t>
            </a:r>
            <a:r>
              <a:rPr lang="it-IT" sz="1400" i="1" u="sng" dirty="0"/>
              <a:t> or public and private </a:t>
            </a:r>
            <a:r>
              <a:rPr lang="it-IT" sz="1400" i="1" u="sng" dirty="0" err="1"/>
              <a:t>Institute</a:t>
            </a:r>
            <a:r>
              <a:rPr lang="it-IT" sz="1400" i="1" u="sng" dirty="0"/>
              <a:t>, for </a:t>
            </a:r>
            <a:r>
              <a:rPr lang="it-IT" sz="1400" i="1" u="sng" dirty="0" err="1"/>
              <a:t>all</a:t>
            </a:r>
            <a:r>
              <a:rPr lang="it-IT" sz="1400" i="1" u="sng" dirty="0"/>
              <a:t> </a:t>
            </a:r>
            <a:r>
              <a:rPr lang="it-IT" sz="1400" i="1" u="sng" dirty="0" err="1"/>
              <a:t>PhD</a:t>
            </a:r>
            <a:r>
              <a:rPr lang="it-IT" sz="1400" i="1" u="sng" dirty="0"/>
              <a:t> </a:t>
            </a:r>
            <a:r>
              <a:rPr lang="it-IT" sz="1400" i="1" u="sng" dirty="0" err="1"/>
              <a:t>students</a:t>
            </a:r>
            <a:r>
              <a:rPr lang="it-IT" sz="1400" i="1" u="sng" dirty="0"/>
              <a:t> with </a:t>
            </a:r>
            <a:r>
              <a:rPr lang="it-IT" sz="1400" i="1" u="sng" dirty="0" err="1"/>
              <a:t>scholarships</a:t>
            </a:r>
            <a:r>
              <a:rPr lang="it-IT" sz="1400" i="1" dirty="0"/>
              <a:t>.</a:t>
            </a:r>
            <a:endParaRPr lang="it-IT" sz="1400" dirty="0"/>
          </a:p>
          <a:p>
            <a:pPr algn="just">
              <a:lnSpc>
                <a:spcPct val="80000"/>
              </a:lnSpc>
            </a:pPr>
            <a:r>
              <a:rPr lang="it-IT" sz="1400" i="1" dirty="0"/>
              <a:t>	For </a:t>
            </a:r>
            <a:r>
              <a:rPr lang="it-IT" sz="1400" i="1" dirty="0" err="1"/>
              <a:t>those</a:t>
            </a:r>
            <a:r>
              <a:rPr lang="it-IT" sz="1400" i="1" dirty="0"/>
              <a:t> </a:t>
            </a:r>
            <a:r>
              <a:rPr lang="it-IT" sz="1400" i="1" dirty="0" err="1"/>
              <a:t>who</a:t>
            </a:r>
            <a:r>
              <a:rPr lang="it-IT" sz="1400" i="1" dirty="0"/>
              <a:t> benefit from the </a:t>
            </a:r>
            <a:r>
              <a:rPr lang="it-IT" sz="1400" i="1" dirty="0" err="1"/>
              <a:t>financing</a:t>
            </a:r>
            <a:r>
              <a:rPr lang="it-IT" sz="1400" i="1" dirty="0"/>
              <a:t> of the </a:t>
            </a:r>
            <a:r>
              <a:rPr lang="it-IT" sz="1400" i="1" dirty="0" err="1"/>
              <a:t>Tuscany</a:t>
            </a:r>
            <a:r>
              <a:rPr lang="it-IT" sz="1400" i="1" dirty="0"/>
              <a:t> </a:t>
            </a:r>
            <a:r>
              <a:rPr lang="it-IT" sz="1400" i="1" dirty="0" err="1"/>
              <a:t>Region</a:t>
            </a:r>
            <a:r>
              <a:rPr lang="it-IT" sz="1400" i="1" dirty="0"/>
              <a:t> (Pegaso </a:t>
            </a:r>
            <a:r>
              <a:rPr lang="it-IT" sz="1400" i="1" dirty="0" err="1"/>
              <a:t>scholarships</a:t>
            </a:r>
            <a:r>
              <a:rPr lang="it-IT" sz="1400" i="1" dirty="0"/>
              <a:t>) </a:t>
            </a:r>
            <a:r>
              <a:rPr lang="it-IT" sz="1400" i="1" dirty="0" err="1"/>
              <a:t>this</a:t>
            </a:r>
            <a:r>
              <a:rPr lang="it-IT" sz="1400" i="1" dirty="0"/>
              <a:t> </a:t>
            </a:r>
            <a:r>
              <a:rPr lang="it-IT" sz="1400" i="1" dirty="0" err="1"/>
              <a:t>period</a:t>
            </a:r>
            <a:r>
              <a:rPr lang="it-IT" sz="1400" i="1" dirty="0"/>
              <a:t> </a:t>
            </a:r>
            <a:r>
              <a:rPr lang="it-IT" sz="1400" i="1" dirty="0" err="1"/>
              <a:t>is</a:t>
            </a:r>
            <a:r>
              <a:rPr lang="it-IT" sz="1400" i="1" dirty="0"/>
              <a:t> </a:t>
            </a:r>
            <a:r>
              <a:rPr lang="it-IT" sz="1400" i="1" dirty="0" err="1"/>
              <a:t>normally</a:t>
            </a:r>
            <a:r>
              <a:rPr lang="it-IT" sz="1400" i="1" dirty="0"/>
              <a:t> </a:t>
            </a:r>
            <a:r>
              <a:rPr lang="it-IT" sz="1400" i="1" u="sng" dirty="0"/>
              <a:t>6 precise </a:t>
            </a:r>
            <a:r>
              <a:rPr lang="it-IT" sz="1400" i="1" u="sng" dirty="0" err="1"/>
              <a:t>months</a:t>
            </a:r>
            <a:r>
              <a:rPr lang="it-IT" sz="1400" i="1" dirty="0"/>
              <a:t> (for some </a:t>
            </a:r>
            <a:r>
              <a:rPr lang="it-IT" sz="1400" i="1" dirty="0" err="1"/>
              <a:t>scholarships</a:t>
            </a:r>
            <a:r>
              <a:rPr lang="it-IT" sz="1400" i="1" dirty="0"/>
              <a:t> </a:t>
            </a:r>
            <a:r>
              <a:rPr lang="it-IT" sz="1400" i="1" dirty="0" err="1"/>
              <a:t>it</a:t>
            </a:r>
            <a:r>
              <a:rPr lang="it-IT" sz="1400" i="1" dirty="0"/>
              <a:t> can </a:t>
            </a:r>
            <a:r>
              <a:rPr lang="it-IT" sz="1400" i="1" dirty="0" err="1"/>
              <a:t>even</a:t>
            </a:r>
            <a:r>
              <a:rPr lang="it-IT" sz="1400" i="1" dirty="0"/>
              <a:t> </a:t>
            </a:r>
            <a:r>
              <a:rPr lang="it-IT" sz="1400" i="1" dirty="0" err="1"/>
              <a:t>reach</a:t>
            </a:r>
            <a:r>
              <a:rPr lang="it-IT" sz="1400" i="1" dirty="0"/>
              <a:t> 12 </a:t>
            </a:r>
            <a:r>
              <a:rPr lang="it-IT" sz="1400" i="1" dirty="0" err="1"/>
              <a:t>months</a:t>
            </a:r>
            <a:r>
              <a:rPr lang="it-IT" sz="1400" i="1" dirty="0"/>
              <a:t>).</a:t>
            </a:r>
            <a:endParaRPr lang="it-IT" sz="1400" dirty="0"/>
          </a:p>
          <a:p>
            <a:pPr algn="just">
              <a:lnSpc>
                <a:spcPct val="80000"/>
              </a:lnSpc>
            </a:pPr>
            <a:r>
              <a:rPr lang="it-IT" sz="1400" i="1" dirty="0"/>
              <a:t>	For </a:t>
            </a:r>
            <a:r>
              <a:rPr lang="it-IT" sz="1400" i="1" dirty="0" err="1"/>
              <a:t>those</a:t>
            </a:r>
            <a:r>
              <a:rPr lang="it-IT" sz="1400" i="1" dirty="0"/>
              <a:t> </a:t>
            </a:r>
            <a:r>
              <a:rPr lang="it-IT" sz="1400" i="1" dirty="0" err="1"/>
              <a:t>who</a:t>
            </a:r>
            <a:r>
              <a:rPr lang="it-IT" sz="1400" i="1" dirty="0"/>
              <a:t> benefit from </a:t>
            </a:r>
            <a:r>
              <a:rPr lang="it-IT" sz="1400" i="1" dirty="0" err="1"/>
              <a:t>University</a:t>
            </a:r>
            <a:r>
              <a:rPr lang="it-IT" sz="1400" i="1" dirty="0"/>
              <a:t> </a:t>
            </a:r>
            <a:r>
              <a:rPr lang="it-IT" sz="1400" i="1" dirty="0" err="1"/>
              <a:t>funding</a:t>
            </a:r>
            <a:r>
              <a:rPr lang="it-IT" sz="1400" i="1" dirty="0"/>
              <a:t> (UNIFI and UNIPI </a:t>
            </a:r>
            <a:r>
              <a:rPr lang="it-IT" sz="1400" i="1" dirty="0" err="1"/>
              <a:t>scholarships</a:t>
            </a:r>
            <a:r>
              <a:rPr lang="it-IT" sz="1400" i="1" dirty="0"/>
              <a:t>) or from </a:t>
            </a:r>
            <a:r>
              <a:rPr lang="it-IT" sz="1400" i="1" dirty="0" err="1"/>
              <a:t>individual</a:t>
            </a:r>
            <a:r>
              <a:rPr lang="it-IT" sz="1400" i="1" dirty="0"/>
              <a:t> </a:t>
            </a:r>
            <a:r>
              <a:rPr lang="it-IT" sz="1400" i="1" dirty="0" err="1"/>
              <a:t>Institutes</a:t>
            </a:r>
            <a:r>
              <a:rPr lang="it-IT" sz="1400" i="1" dirty="0"/>
              <a:t> or </a:t>
            </a:r>
            <a:r>
              <a:rPr lang="it-IT" sz="1400" i="1" dirty="0" err="1"/>
              <a:t>Researchers</a:t>
            </a:r>
            <a:r>
              <a:rPr lang="it-IT" sz="1400" i="1" dirty="0"/>
              <a:t> on </a:t>
            </a:r>
            <a:r>
              <a:rPr lang="it-IT" sz="1400" i="1" dirty="0" err="1"/>
              <a:t>specific</a:t>
            </a:r>
            <a:r>
              <a:rPr lang="it-IT" sz="1400" i="1" dirty="0"/>
              <a:t> </a:t>
            </a:r>
            <a:r>
              <a:rPr lang="it-IT" sz="1400" i="1" dirty="0" err="1"/>
              <a:t>topics</a:t>
            </a:r>
            <a:r>
              <a:rPr lang="it-IT" sz="1400" i="1" dirty="0"/>
              <a:t>, the </a:t>
            </a:r>
            <a:r>
              <a:rPr lang="it-IT" sz="1400" i="1" dirty="0" err="1"/>
              <a:t>period</a:t>
            </a:r>
            <a:r>
              <a:rPr lang="it-IT" sz="1400" i="1" dirty="0"/>
              <a:t> </a:t>
            </a:r>
            <a:r>
              <a:rPr lang="it-IT" sz="1400" i="1" dirty="0" err="1"/>
              <a:t>abroad</a:t>
            </a:r>
            <a:r>
              <a:rPr lang="it-IT" sz="1400" i="1" dirty="0"/>
              <a:t> </a:t>
            </a:r>
            <a:r>
              <a:rPr lang="it-IT" sz="1400" i="1" dirty="0" err="1"/>
              <a:t>is</a:t>
            </a:r>
            <a:r>
              <a:rPr lang="it-IT" sz="1400" i="1" dirty="0"/>
              <a:t> </a:t>
            </a:r>
            <a:r>
              <a:rPr lang="it-IT" sz="1400" i="1" dirty="0" err="1"/>
              <a:t>recommended</a:t>
            </a:r>
            <a:r>
              <a:rPr lang="it-IT" sz="1400" i="1" dirty="0"/>
              <a:t> and </a:t>
            </a:r>
            <a:r>
              <a:rPr lang="it-IT" sz="1400" i="1" dirty="0" err="1"/>
              <a:t>preferable</a:t>
            </a:r>
            <a:r>
              <a:rPr lang="it-IT" sz="1400" i="1" dirty="0"/>
              <a:t> of 6 </a:t>
            </a:r>
            <a:r>
              <a:rPr lang="it-IT" sz="1400" i="1" dirty="0" err="1"/>
              <a:t>months</a:t>
            </a:r>
            <a:r>
              <a:rPr lang="it-IT" sz="1400" i="1" dirty="0"/>
              <a:t> and </a:t>
            </a:r>
            <a:r>
              <a:rPr lang="it-IT" sz="1400" i="1" dirty="0" err="1"/>
              <a:t>it</a:t>
            </a:r>
            <a:r>
              <a:rPr lang="it-IT" sz="1400" i="1" dirty="0"/>
              <a:t> </a:t>
            </a:r>
            <a:r>
              <a:rPr lang="it-IT" sz="1400" i="1" dirty="0" err="1"/>
              <a:t>has</a:t>
            </a:r>
            <a:r>
              <a:rPr lang="it-IT" sz="1400" i="1" dirty="0"/>
              <a:t> </a:t>
            </a:r>
            <a:r>
              <a:rPr lang="it-IT" sz="1400" i="1" dirty="0" err="1"/>
              <a:t>not</a:t>
            </a:r>
            <a:r>
              <a:rPr lang="it-IT" sz="1400" i="1" dirty="0"/>
              <a:t> to be </a:t>
            </a:r>
            <a:r>
              <a:rPr lang="it-IT" sz="1400" i="1" dirty="0" err="1"/>
              <a:t>less</a:t>
            </a:r>
            <a:r>
              <a:rPr lang="it-IT" sz="1400" i="1" dirty="0"/>
              <a:t> </a:t>
            </a:r>
            <a:r>
              <a:rPr lang="it-IT" sz="1400" i="1" dirty="0" err="1"/>
              <a:t>than</a:t>
            </a:r>
            <a:r>
              <a:rPr lang="it-IT" sz="1400" i="1" dirty="0"/>
              <a:t> 4 </a:t>
            </a:r>
            <a:r>
              <a:rPr lang="it-IT" sz="1400" i="1" dirty="0" err="1"/>
              <a:t>months</a:t>
            </a:r>
            <a:r>
              <a:rPr lang="it-IT" sz="1400" i="1" dirty="0"/>
              <a:t>.</a:t>
            </a:r>
            <a:endParaRPr lang="it-IT" sz="1400" dirty="0"/>
          </a:p>
          <a:p>
            <a:pPr algn="just">
              <a:lnSpc>
                <a:spcPct val="80000"/>
              </a:lnSpc>
            </a:pPr>
            <a:r>
              <a:rPr lang="it-IT" sz="1400" i="1" dirty="0"/>
              <a:t>	For the </a:t>
            </a:r>
            <a:r>
              <a:rPr lang="it-IT" sz="1400" i="1" dirty="0" err="1"/>
              <a:t>supernumerary</a:t>
            </a:r>
            <a:r>
              <a:rPr lang="it-IT" sz="1400" i="1" dirty="0"/>
              <a:t> </a:t>
            </a:r>
            <a:r>
              <a:rPr lang="it-IT" sz="1400" i="1" dirty="0" err="1"/>
              <a:t>students</a:t>
            </a:r>
            <a:r>
              <a:rPr lang="it-IT" sz="1400" i="1" dirty="0"/>
              <a:t> and </a:t>
            </a:r>
            <a:r>
              <a:rPr lang="it-IT" sz="1400" i="1" dirty="0" err="1"/>
              <a:t>those</a:t>
            </a:r>
            <a:r>
              <a:rPr lang="it-IT" sz="1400" i="1" dirty="0"/>
              <a:t> </a:t>
            </a:r>
            <a:r>
              <a:rPr lang="it-IT" sz="1400" i="1" dirty="0" err="1"/>
              <a:t>without-scholarship</a:t>
            </a:r>
            <a:r>
              <a:rPr lang="it-IT" sz="1400" i="1" dirty="0"/>
              <a:t>, the </a:t>
            </a:r>
            <a:r>
              <a:rPr lang="it-IT" sz="1400" i="1" dirty="0" err="1"/>
              <a:t>research</a:t>
            </a:r>
            <a:r>
              <a:rPr lang="it-IT" sz="1400" i="1" dirty="0"/>
              <a:t> </a:t>
            </a:r>
            <a:r>
              <a:rPr lang="it-IT" sz="1400" i="1" dirty="0" err="1"/>
              <a:t>period</a:t>
            </a:r>
            <a:r>
              <a:rPr lang="it-IT" sz="1400" i="1" dirty="0"/>
              <a:t> </a:t>
            </a:r>
            <a:r>
              <a:rPr lang="it-IT" sz="1400" i="1" dirty="0" err="1"/>
              <a:t>abroad</a:t>
            </a:r>
            <a:r>
              <a:rPr lang="it-IT" sz="1400" i="1" dirty="0"/>
              <a:t> </a:t>
            </a:r>
            <a:r>
              <a:rPr lang="it-IT" sz="1400" i="1" dirty="0" err="1"/>
              <a:t>is</a:t>
            </a:r>
            <a:r>
              <a:rPr lang="it-IT" sz="1400" i="1" dirty="0"/>
              <a:t> </a:t>
            </a:r>
            <a:r>
              <a:rPr lang="it-IT" sz="1400" i="1" dirty="0" err="1"/>
              <a:t>not</a:t>
            </a:r>
            <a:r>
              <a:rPr lang="it-IT" sz="1400" i="1" dirty="0"/>
              <a:t> </a:t>
            </a:r>
            <a:r>
              <a:rPr lang="it-IT" sz="1400" i="1" dirty="0" err="1"/>
              <a:t>mandatory</a:t>
            </a:r>
            <a:r>
              <a:rPr lang="it-IT" sz="1400" i="1" dirty="0"/>
              <a:t>, </a:t>
            </a:r>
            <a:r>
              <a:rPr lang="it-IT" sz="1400" i="1" dirty="0" err="1"/>
              <a:t>but</a:t>
            </a:r>
            <a:r>
              <a:rPr lang="it-IT" sz="1400" i="1" dirty="0"/>
              <a:t> </a:t>
            </a:r>
            <a:r>
              <a:rPr lang="it-IT" sz="1400" i="1" dirty="0" err="1"/>
              <a:t>whenever</a:t>
            </a:r>
            <a:r>
              <a:rPr lang="it-IT" sz="1400" i="1" dirty="0"/>
              <a:t> </a:t>
            </a:r>
            <a:r>
              <a:rPr lang="it-IT" sz="1400" i="1" dirty="0" err="1"/>
              <a:t>possible</a:t>
            </a:r>
            <a:r>
              <a:rPr lang="it-IT" sz="1400" i="1" dirty="0"/>
              <a:t>, </a:t>
            </a:r>
            <a:r>
              <a:rPr lang="it-IT" sz="1400" i="1" dirty="0" err="1"/>
              <a:t>it</a:t>
            </a:r>
            <a:r>
              <a:rPr lang="it-IT" sz="1400" i="1" dirty="0"/>
              <a:t> </a:t>
            </a:r>
            <a:r>
              <a:rPr lang="it-IT" sz="1400" i="1" dirty="0" err="1"/>
              <a:t>is</a:t>
            </a:r>
            <a:r>
              <a:rPr lang="it-IT" sz="1400" i="1" dirty="0"/>
              <a:t> </a:t>
            </a:r>
            <a:r>
              <a:rPr lang="it-IT" sz="1400" i="1" dirty="0" err="1"/>
              <a:t>strongly</a:t>
            </a:r>
            <a:r>
              <a:rPr lang="it-IT" sz="1400" i="1" dirty="0"/>
              <a:t> </a:t>
            </a:r>
            <a:r>
              <a:rPr lang="it-IT" sz="1400" i="1" dirty="0" err="1"/>
              <a:t>recommended</a:t>
            </a:r>
            <a:r>
              <a:rPr lang="it-IT" sz="1400" i="1" dirty="0"/>
              <a:t>.</a:t>
            </a:r>
            <a:endParaRPr lang="it-IT" sz="1400" dirty="0"/>
          </a:p>
          <a:p>
            <a:pPr algn="just">
              <a:lnSpc>
                <a:spcPct val="80000"/>
              </a:lnSpc>
            </a:pPr>
            <a:r>
              <a:rPr lang="it-IT" sz="1400" i="1" dirty="0"/>
              <a:t>	</a:t>
            </a:r>
            <a:r>
              <a:rPr lang="it-IT" sz="1400" i="1" dirty="0" err="1"/>
              <a:t>It</a:t>
            </a:r>
            <a:r>
              <a:rPr lang="it-IT" sz="1400" i="1" dirty="0"/>
              <a:t> </a:t>
            </a:r>
            <a:r>
              <a:rPr lang="it-IT" sz="1400" i="1" dirty="0" err="1"/>
              <a:t>is</a:t>
            </a:r>
            <a:r>
              <a:rPr lang="it-IT" sz="1400" i="1" dirty="0"/>
              <a:t> </a:t>
            </a:r>
            <a:r>
              <a:rPr lang="it-IT" sz="1400" i="1" dirty="0" err="1"/>
              <a:t>also</a:t>
            </a:r>
            <a:r>
              <a:rPr lang="it-IT" sz="1400" i="1" dirty="0"/>
              <a:t> </a:t>
            </a:r>
            <a:r>
              <a:rPr lang="it-IT" sz="1400" i="1" dirty="0" err="1"/>
              <a:t>recalled</a:t>
            </a:r>
            <a:r>
              <a:rPr lang="it-IT" sz="1400" i="1" dirty="0"/>
              <a:t> </a:t>
            </a:r>
            <a:r>
              <a:rPr lang="it-IT" sz="1400" i="1" dirty="0" err="1"/>
              <a:t>that</a:t>
            </a:r>
            <a:r>
              <a:rPr lang="it-IT" sz="1400" i="1" dirty="0"/>
              <a:t> by </a:t>
            </a:r>
            <a:r>
              <a:rPr lang="it-IT" sz="1400" i="1" dirty="0" err="1"/>
              <a:t>Rectoral</a:t>
            </a:r>
            <a:r>
              <a:rPr lang="it-IT" sz="1400" i="1" dirty="0"/>
              <a:t> </a:t>
            </a:r>
            <a:r>
              <a:rPr lang="it-IT" sz="1400" i="1" dirty="0" err="1"/>
              <a:t>Decree</a:t>
            </a:r>
            <a:r>
              <a:rPr lang="it-IT" sz="1400" i="1" dirty="0"/>
              <a:t>, the </a:t>
            </a:r>
            <a:r>
              <a:rPr lang="it-IT" sz="1400" i="1" dirty="0" err="1"/>
              <a:t>period</a:t>
            </a:r>
            <a:r>
              <a:rPr lang="it-IT" sz="1400" i="1" dirty="0"/>
              <a:t> </a:t>
            </a:r>
            <a:r>
              <a:rPr lang="it-IT" sz="1400" i="1" dirty="0" err="1"/>
              <a:t>abroad</a:t>
            </a:r>
            <a:r>
              <a:rPr lang="it-IT" sz="1400" i="1" dirty="0"/>
              <a:t> must </a:t>
            </a:r>
            <a:r>
              <a:rPr lang="it-IT" sz="1400" i="1" dirty="0" err="1"/>
              <a:t>not</a:t>
            </a:r>
            <a:r>
              <a:rPr lang="it-IT" sz="1400" i="1" dirty="0"/>
              <a:t> </a:t>
            </a:r>
            <a:r>
              <a:rPr lang="it-IT" sz="1400" i="1" dirty="0" err="1"/>
              <a:t>exceed</a:t>
            </a:r>
            <a:r>
              <a:rPr lang="it-IT" sz="1400" i="1" dirty="0"/>
              <a:t> 18 </a:t>
            </a:r>
            <a:r>
              <a:rPr lang="it-IT" sz="1400" i="1" dirty="0" err="1"/>
              <a:t>months</a:t>
            </a:r>
            <a:r>
              <a:rPr lang="it-IT" sz="1400" i="1" dirty="0"/>
              <a:t>.)</a:t>
            </a:r>
            <a:endParaRPr lang="it-IT" sz="1400" dirty="0"/>
          </a:p>
          <a:p>
            <a:pPr>
              <a:lnSpc>
                <a:spcPct val="90000"/>
              </a:lnSpc>
            </a:pPr>
            <a:endParaRPr lang="it-IT" dirty="0"/>
          </a:p>
          <a:p>
            <a:pPr>
              <a:lnSpc>
                <a:spcPct val="90000"/>
              </a:lnSpc>
            </a:pPr>
            <a:r>
              <a:rPr lang="it-IT" i="1" dirty="0"/>
              <a:t>															</a:t>
            </a:r>
          </a:p>
        </p:txBody>
      </p:sp>
    </p:spTree>
    <p:extLst>
      <p:ext uri="{BB962C8B-B14F-4D97-AF65-F5344CB8AC3E}">
        <p14:creationId xmlns:p14="http://schemas.microsoft.com/office/powerpoint/2010/main" val="3548344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p:cNvSpPr txBox="1"/>
          <p:nvPr/>
        </p:nvSpPr>
        <p:spPr>
          <a:xfrm>
            <a:off x="35496" y="836712"/>
            <a:ext cx="9221171" cy="5909311"/>
          </a:xfrm>
          <a:prstGeom prst="rect">
            <a:avLst/>
          </a:prstGeom>
          <a:noFill/>
        </p:spPr>
        <p:txBody>
          <a:bodyPr wrap="square" rtlCol="0">
            <a:spAutoFit/>
          </a:bodyPr>
          <a:lstStyle/>
          <a:p>
            <a:pPr algn="ctr">
              <a:lnSpc>
                <a:spcPct val="90000"/>
              </a:lnSpc>
            </a:pPr>
            <a:r>
              <a:rPr lang="it-IT" sz="2000" b="1" dirty="0">
                <a:solidFill>
                  <a:srgbClr val="008000"/>
                </a:solidFill>
              </a:rPr>
              <a:t>DOTTORATO TOSCANO DI SCIENZE DELLA TERRA (Università </a:t>
            </a:r>
            <a:r>
              <a:rPr lang="it-IT" sz="2000" b="1" dirty="0" smtClean="0">
                <a:solidFill>
                  <a:srgbClr val="008000"/>
                </a:solidFill>
              </a:rPr>
              <a:t>di Firenze, </a:t>
            </a:r>
            <a:r>
              <a:rPr lang="it-IT" sz="2000" b="1" dirty="0" smtClean="0">
                <a:solidFill>
                  <a:srgbClr val="008000"/>
                </a:solidFill>
              </a:rPr>
              <a:t>Pisa e </a:t>
            </a:r>
            <a:r>
              <a:rPr lang="it-IT" sz="2000" b="1" dirty="0">
                <a:solidFill>
                  <a:srgbClr val="008000"/>
                </a:solidFill>
              </a:rPr>
              <a:t>Siena</a:t>
            </a:r>
            <a:r>
              <a:rPr lang="it-IT" sz="2000" b="1" dirty="0" smtClean="0">
                <a:solidFill>
                  <a:srgbClr val="008000"/>
                </a:solidFill>
              </a:rPr>
              <a:t>)</a:t>
            </a:r>
          </a:p>
          <a:p>
            <a:pPr algn="ctr">
              <a:lnSpc>
                <a:spcPct val="90000"/>
              </a:lnSpc>
            </a:pPr>
            <a:r>
              <a:rPr lang="it-IT" sz="2000" b="1" i="1" dirty="0" smtClean="0">
                <a:solidFill>
                  <a:srgbClr val="008000"/>
                </a:solidFill>
              </a:rPr>
              <a:t>TUSCAN </a:t>
            </a:r>
            <a:r>
              <a:rPr lang="it-IT" sz="2000" b="1" i="1" dirty="0" err="1" smtClean="0">
                <a:solidFill>
                  <a:srgbClr val="008000"/>
                </a:solidFill>
              </a:rPr>
              <a:t>PhD</a:t>
            </a:r>
            <a:r>
              <a:rPr lang="it-IT" sz="2000" b="1" i="1" dirty="0" smtClean="0">
                <a:solidFill>
                  <a:srgbClr val="008000"/>
                </a:solidFill>
              </a:rPr>
              <a:t> COURSE in EARTH SCIENCES (</a:t>
            </a:r>
            <a:r>
              <a:rPr lang="it-IT" sz="2000" b="1" i="1" dirty="0" err="1" smtClean="0">
                <a:solidFill>
                  <a:srgbClr val="008000"/>
                </a:solidFill>
              </a:rPr>
              <a:t>Universities</a:t>
            </a:r>
            <a:r>
              <a:rPr lang="it-IT" sz="2000" b="1" i="1" dirty="0" smtClean="0">
                <a:solidFill>
                  <a:srgbClr val="008000"/>
                </a:solidFill>
              </a:rPr>
              <a:t> of Florence, Pisa and Siena)  </a:t>
            </a:r>
            <a:endParaRPr lang="it-IT" sz="2000" i="1" dirty="0" smtClean="0">
              <a:solidFill>
                <a:srgbClr val="008000"/>
              </a:solidFill>
            </a:endParaRPr>
          </a:p>
          <a:p>
            <a:pPr>
              <a:lnSpc>
                <a:spcPct val="50000"/>
              </a:lnSpc>
            </a:pPr>
            <a:r>
              <a:rPr lang="it-IT" dirty="0"/>
              <a:t> </a:t>
            </a:r>
            <a:endParaRPr lang="it-IT" dirty="0" smtClean="0"/>
          </a:p>
          <a:p>
            <a:pPr>
              <a:lnSpc>
                <a:spcPct val="50000"/>
              </a:lnSpc>
            </a:pPr>
            <a:endParaRPr lang="it-IT" dirty="0"/>
          </a:p>
          <a:p>
            <a:pPr algn="ctr"/>
            <a:r>
              <a:rPr lang="it-IT" b="1" dirty="0">
                <a:solidFill>
                  <a:srgbClr val="FF0000"/>
                </a:solidFill>
              </a:rPr>
              <a:t>Attività Didattica Formativa (</a:t>
            </a:r>
            <a:r>
              <a:rPr lang="it-IT" b="1" i="1" dirty="0" err="1">
                <a:solidFill>
                  <a:srgbClr val="FF0000"/>
                </a:solidFill>
              </a:rPr>
              <a:t>Didactic</a:t>
            </a:r>
            <a:r>
              <a:rPr lang="it-IT" b="1" i="1" dirty="0">
                <a:solidFill>
                  <a:srgbClr val="FF0000"/>
                </a:solidFill>
              </a:rPr>
              <a:t> formative </a:t>
            </a:r>
            <a:r>
              <a:rPr lang="it-IT" b="1" i="1" dirty="0" err="1">
                <a:solidFill>
                  <a:srgbClr val="FF0000"/>
                </a:solidFill>
              </a:rPr>
              <a:t>credits</a:t>
            </a:r>
            <a:r>
              <a:rPr lang="it-IT" b="1" i="1" dirty="0">
                <a:solidFill>
                  <a:srgbClr val="FF0000"/>
                </a:solidFill>
              </a:rPr>
              <a:t>)</a:t>
            </a:r>
            <a:endParaRPr lang="it-IT" dirty="0">
              <a:solidFill>
                <a:srgbClr val="FF0000"/>
              </a:solidFill>
            </a:endParaRPr>
          </a:p>
          <a:p>
            <a:pPr>
              <a:lnSpc>
                <a:spcPct val="50000"/>
              </a:lnSpc>
            </a:pPr>
            <a:r>
              <a:rPr lang="it-IT" dirty="0"/>
              <a:t> </a:t>
            </a:r>
          </a:p>
          <a:p>
            <a:r>
              <a:rPr lang="it-IT" dirty="0"/>
              <a:t>L’attività didattica-formativa prevista per ogni dottorando prevede l’acquisizione di crediti (CFU) secondo il seguente regolamento. Tutta l'attività didattica deve essere certificata dai docenti del corso con un attestato di partecipazione.</a:t>
            </a:r>
          </a:p>
          <a:p>
            <a:r>
              <a:rPr lang="it-IT" dirty="0"/>
              <a:t> (</a:t>
            </a:r>
            <a:r>
              <a:rPr lang="it-IT" i="1" dirty="0" err="1"/>
              <a:t>Each</a:t>
            </a:r>
            <a:r>
              <a:rPr lang="it-IT" i="1" dirty="0"/>
              <a:t> </a:t>
            </a:r>
            <a:r>
              <a:rPr lang="it-IT" i="1" dirty="0" err="1"/>
              <a:t>years</a:t>
            </a:r>
            <a:r>
              <a:rPr lang="it-IT" i="1" dirty="0"/>
              <a:t> the </a:t>
            </a:r>
            <a:r>
              <a:rPr lang="it-IT" i="1" dirty="0" err="1"/>
              <a:t>students</a:t>
            </a:r>
            <a:r>
              <a:rPr lang="it-IT" i="1" dirty="0"/>
              <a:t> </a:t>
            </a:r>
            <a:r>
              <a:rPr lang="it-IT" i="1" dirty="0" err="1"/>
              <a:t>have</a:t>
            </a:r>
            <a:r>
              <a:rPr lang="it-IT" i="1" dirty="0"/>
              <a:t> to </a:t>
            </a:r>
            <a:r>
              <a:rPr lang="it-IT" i="1" dirty="0" err="1"/>
              <a:t>acquire</a:t>
            </a:r>
            <a:r>
              <a:rPr lang="it-IT" i="1" dirty="0"/>
              <a:t> formative </a:t>
            </a:r>
            <a:r>
              <a:rPr lang="it-IT" i="1" dirty="0" err="1"/>
              <a:t>credits</a:t>
            </a:r>
            <a:r>
              <a:rPr lang="it-IT" i="1" dirty="0"/>
              <a:t> - CFU. A certificate of </a:t>
            </a:r>
            <a:r>
              <a:rPr lang="it-IT" i="1" dirty="0" err="1"/>
              <a:t>attendance</a:t>
            </a:r>
            <a:r>
              <a:rPr lang="it-IT" i="1" dirty="0"/>
              <a:t> </a:t>
            </a:r>
            <a:r>
              <a:rPr lang="it-IT" i="1" dirty="0" err="1"/>
              <a:t>is</a:t>
            </a:r>
            <a:r>
              <a:rPr lang="it-IT" i="1" dirty="0"/>
              <a:t> </a:t>
            </a:r>
            <a:r>
              <a:rPr lang="it-IT" i="1" dirty="0" err="1"/>
              <a:t>need</a:t>
            </a:r>
            <a:r>
              <a:rPr lang="it-IT" dirty="0" err="1"/>
              <a:t>ed</a:t>
            </a:r>
            <a:r>
              <a:rPr lang="it-IT" dirty="0" smtClean="0"/>
              <a:t>)</a:t>
            </a:r>
          </a:p>
          <a:p>
            <a:pPr>
              <a:lnSpc>
                <a:spcPct val="50000"/>
              </a:lnSpc>
            </a:pPr>
            <a:endParaRPr lang="it-IT" dirty="0"/>
          </a:p>
          <a:p>
            <a:pPr algn="ctr"/>
            <a:r>
              <a:rPr lang="it-IT" b="1" dirty="0">
                <a:solidFill>
                  <a:srgbClr val="FF0000"/>
                </a:solidFill>
              </a:rPr>
              <a:t>Regolamento per l’acquisizione dei crediti formativi</a:t>
            </a:r>
            <a:endParaRPr lang="it-IT" dirty="0">
              <a:solidFill>
                <a:srgbClr val="FF0000"/>
              </a:solidFill>
            </a:endParaRPr>
          </a:p>
          <a:p>
            <a:pPr algn="ctr"/>
            <a:r>
              <a:rPr lang="it-IT" b="1" dirty="0">
                <a:solidFill>
                  <a:srgbClr val="FF0000"/>
                </a:solidFill>
              </a:rPr>
              <a:t>(</a:t>
            </a:r>
            <a:r>
              <a:rPr lang="it-IT" b="1" i="1" dirty="0" err="1">
                <a:solidFill>
                  <a:srgbClr val="FF0000"/>
                </a:solidFill>
              </a:rPr>
              <a:t>Regulation</a:t>
            </a:r>
            <a:r>
              <a:rPr lang="it-IT" b="1" i="1" dirty="0">
                <a:solidFill>
                  <a:srgbClr val="FF0000"/>
                </a:solidFill>
              </a:rPr>
              <a:t> for the </a:t>
            </a:r>
            <a:r>
              <a:rPr lang="it-IT" b="1" i="1" dirty="0" err="1">
                <a:solidFill>
                  <a:srgbClr val="FF0000"/>
                </a:solidFill>
              </a:rPr>
              <a:t>acquisition</a:t>
            </a:r>
            <a:r>
              <a:rPr lang="it-IT" b="1" i="1" dirty="0">
                <a:solidFill>
                  <a:srgbClr val="FF0000"/>
                </a:solidFill>
              </a:rPr>
              <a:t> of the formative </a:t>
            </a:r>
            <a:r>
              <a:rPr lang="it-IT" b="1" i="1" dirty="0" err="1">
                <a:solidFill>
                  <a:srgbClr val="FF0000"/>
                </a:solidFill>
              </a:rPr>
              <a:t>credits</a:t>
            </a:r>
            <a:r>
              <a:rPr lang="it-IT" b="1" dirty="0">
                <a:solidFill>
                  <a:srgbClr val="FF0000"/>
                </a:solidFill>
              </a:rPr>
              <a:t>):</a:t>
            </a:r>
            <a:endParaRPr lang="it-IT" dirty="0">
              <a:solidFill>
                <a:srgbClr val="FF0000"/>
              </a:solidFill>
            </a:endParaRPr>
          </a:p>
          <a:p>
            <a:pPr algn="ctr"/>
            <a:endParaRPr lang="it-IT" dirty="0">
              <a:solidFill>
                <a:srgbClr val="0000FF"/>
              </a:solidFill>
            </a:endParaRPr>
          </a:p>
          <a:p>
            <a:pPr marL="285750" indent="-285750">
              <a:buFontTx/>
              <a:buChar char="-"/>
            </a:pPr>
            <a:r>
              <a:rPr lang="it-IT" dirty="0"/>
              <a:t>Corsi brevi organizzati dal Corso di Dottorato (1 CFU per corsi della durata di 6 - 8 ore);</a:t>
            </a:r>
          </a:p>
          <a:p>
            <a:r>
              <a:rPr lang="it-IT" dirty="0"/>
              <a:t>      (</a:t>
            </a:r>
            <a:r>
              <a:rPr lang="it-IT" i="1" dirty="0"/>
              <a:t>Short </a:t>
            </a:r>
            <a:r>
              <a:rPr lang="it-IT" i="1" dirty="0" err="1"/>
              <a:t>courses</a:t>
            </a:r>
            <a:r>
              <a:rPr lang="it-IT" i="1" dirty="0"/>
              <a:t> </a:t>
            </a:r>
            <a:r>
              <a:rPr lang="it-IT" i="1" dirty="0" err="1"/>
              <a:t>organised</a:t>
            </a:r>
            <a:r>
              <a:rPr lang="it-IT" i="1" dirty="0"/>
              <a:t> by </a:t>
            </a:r>
            <a:r>
              <a:rPr lang="it-IT" i="1" dirty="0" err="1"/>
              <a:t>our</a:t>
            </a:r>
            <a:r>
              <a:rPr lang="it-IT" i="1" dirty="0"/>
              <a:t> </a:t>
            </a:r>
            <a:r>
              <a:rPr lang="it-IT" i="1" dirty="0" err="1"/>
              <a:t>Doctorate</a:t>
            </a:r>
            <a:r>
              <a:rPr lang="it-IT" i="1" dirty="0"/>
              <a:t> - 1 CFU for </a:t>
            </a:r>
            <a:r>
              <a:rPr lang="it-IT" i="1" dirty="0" err="1"/>
              <a:t>courses</a:t>
            </a:r>
            <a:r>
              <a:rPr lang="it-IT" i="1" dirty="0"/>
              <a:t> of 6-8 hours)</a:t>
            </a:r>
          </a:p>
          <a:p>
            <a:pPr marL="285750" indent="-285750">
              <a:buFontTx/>
              <a:buChar char="-"/>
            </a:pPr>
            <a:r>
              <a:rPr lang="it-IT" dirty="0"/>
              <a:t>Attività seminariale riconosciuta dal corso (6 seminari 1 CFU);</a:t>
            </a:r>
          </a:p>
          <a:p>
            <a:r>
              <a:rPr lang="it-IT" dirty="0"/>
              <a:t>      </a:t>
            </a:r>
            <a:r>
              <a:rPr lang="it-IT" i="1" dirty="0"/>
              <a:t>(</a:t>
            </a:r>
            <a:r>
              <a:rPr lang="it-IT" i="1" dirty="0" err="1"/>
              <a:t>Seminars</a:t>
            </a:r>
            <a:r>
              <a:rPr lang="it-IT" i="1" dirty="0"/>
              <a:t> on the </a:t>
            </a:r>
            <a:r>
              <a:rPr lang="it-IT" i="1" dirty="0" err="1"/>
              <a:t>arguments</a:t>
            </a:r>
            <a:r>
              <a:rPr lang="it-IT" i="1" dirty="0"/>
              <a:t> of the </a:t>
            </a:r>
            <a:r>
              <a:rPr lang="it-IT" i="1" dirty="0" err="1"/>
              <a:t>Doctorate</a:t>
            </a:r>
            <a:r>
              <a:rPr lang="it-IT" i="1" dirty="0"/>
              <a:t> </a:t>
            </a:r>
            <a:r>
              <a:rPr lang="it-IT" i="1" dirty="0" err="1"/>
              <a:t>course</a:t>
            </a:r>
            <a:r>
              <a:rPr lang="it-IT" i="1" dirty="0"/>
              <a:t> </a:t>
            </a:r>
            <a:r>
              <a:rPr lang="mr-IN" i="1" dirty="0"/>
              <a:t>–</a:t>
            </a:r>
            <a:r>
              <a:rPr lang="it-IT" i="1" dirty="0"/>
              <a:t> 1 CFU for 6 </a:t>
            </a:r>
            <a:r>
              <a:rPr lang="it-IT" i="1" dirty="0" err="1"/>
              <a:t>seminars</a:t>
            </a:r>
            <a:r>
              <a:rPr lang="it-IT" i="1" dirty="0"/>
              <a:t>)</a:t>
            </a:r>
          </a:p>
          <a:p>
            <a:pPr marL="285750" indent="-285750">
              <a:buFontTx/>
              <a:buChar char="-"/>
            </a:pPr>
            <a:r>
              <a:rPr lang="it-IT" dirty="0"/>
              <a:t>Attività di addestramento all'utilizzo di complessi strumenti di laboratorio o messa a punto di nuovi (circa 1 CFU per 8 ore);</a:t>
            </a:r>
          </a:p>
          <a:p>
            <a:r>
              <a:rPr lang="it-IT" dirty="0"/>
              <a:t>     </a:t>
            </a:r>
            <a:r>
              <a:rPr lang="it-IT" i="1" dirty="0"/>
              <a:t> (Training for </a:t>
            </a:r>
            <a:r>
              <a:rPr lang="it-IT" i="1" dirty="0" err="1"/>
              <a:t>complex</a:t>
            </a:r>
            <a:r>
              <a:rPr lang="it-IT" i="1" dirty="0"/>
              <a:t> </a:t>
            </a:r>
            <a:r>
              <a:rPr lang="it-IT" i="1" dirty="0" err="1"/>
              <a:t>laboratory</a:t>
            </a:r>
            <a:r>
              <a:rPr lang="it-IT" i="1" dirty="0"/>
              <a:t> </a:t>
            </a:r>
            <a:r>
              <a:rPr lang="it-IT" i="1" dirty="0" err="1"/>
              <a:t>instruments</a:t>
            </a:r>
            <a:r>
              <a:rPr lang="it-IT" i="1" dirty="0"/>
              <a:t> or set up of new </a:t>
            </a:r>
            <a:r>
              <a:rPr lang="it-IT" i="1" dirty="0" err="1"/>
              <a:t>instruments</a:t>
            </a:r>
            <a:r>
              <a:rPr lang="it-IT" i="1" dirty="0"/>
              <a:t> </a:t>
            </a:r>
            <a:r>
              <a:rPr lang="mr-IN" i="1" dirty="0"/>
              <a:t>–</a:t>
            </a:r>
            <a:r>
              <a:rPr lang="it-IT" i="1" dirty="0"/>
              <a:t> </a:t>
            </a:r>
            <a:r>
              <a:rPr lang="it-IT" i="1" dirty="0" err="1"/>
              <a:t>about</a:t>
            </a:r>
            <a:r>
              <a:rPr lang="it-IT" i="1" dirty="0"/>
              <a:t> 1 CFU for    	8 hours</a:t>
            </a:r>
            <a:r>
              <a:rPr lang="it-IT" i="1" dirty="0" smtClean="0"/>
              <a:t>)</a:t>
            </a:r>
            <a:r>
              <a:rPr lang="it-IT" i="1" dirty="0"/>
              <a:t>														</a:t>
            </a:r>
            <a:r>
              <a:rPr lang="it-IT" sz="1400" i="1" dirty="0" smtClean="0">
                <a:sym typeface="Wingdings"/>
              </a:rPr>
              <a:t> </a:t>
            </a:r>
            <a:r>
              <a:rPr lang="it-IT" sz="1400" i="1" dirty="0"/>
              <a:t>segue (</a:t>
            </a:r>
            <a:r>
              <a:rPr lang="it-IT" sz="1400" i="1" dirty="0" err="1"/>
              <a:t>follow</a:t>
            </a:r>
            <a:r>
              <a:rPr lang="it-IT" sz="1400" i="1" dirty="0"/>
              <a:t>)</a:t>
            </a:r>
          </a:p>
        </p:txBody>
      </p:sp>
    </p:spTree>
    <p:extLst>
      <p:ext uri="{BB962C8B-B14F-4D97-AF65-F5344CB8AC3E}">
        <p14:creationId xmlns:p14="http://schemas.microsoft.com/office/powerpoint/2010/main" val="42723701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35496" y="747851"/>
            <a:ext cx="9059938" cy="6043194"/>
          </a:xfrm>
          <a:prstGeom prst="rect">
            <a:avLst/>
          </a:prstGeom>
          <a:noFill/>
        </p:spPr>
        <p:txBody>
          <a:bodyPr wrap="square" rtlCol="0">
            <a:spAutoFit/>
          </a:bodyPr>
          <a:lstStyle/>
          <a:p>
            <a:pPr algn="ctr">
              <a:lnSpc>
                <a:spcPct val="90000"/>
              </a:lnSpc>
            </a:pPr>
            <a:r>
              <a:rPr lang="it-IT" b="1" dirty="0">
                <a:solidFill>
                  <a:srgbClr val="008000"/>
                </a:solidFill>
              </a:rPr>
              <a:t>DOTTORATO TOSCANO DI SCIENZE DELLA TERRA (Università di Firenze, Pisa e Siena)</a:t>
            </a:r>
          </a:p>
          <a:p>
            <a:pPr algn="ctr">
              <a:lnSpc>
                <a:spcPct val="90000"/>
              </a:lnSpc>
            </a:pPr>
            <a:r>
              <a:rPr lang="it-IT" b="1" i="1" dirty="0">
                <a:solidFill>
                  <a:srgbClr val="008000"/>
                </a:solidFill>
              </a:rPr>
              <a:t>TUSCAN </a:t>
            </a:r>
            <a:r>
              <a:rPr lang="it-IT" b="1" i="1" dirty="0" err="1">
                <a:solidFill>
                  <a:srgbClr val="008000"/>
                </a:solidFill>
              </a:rPr>
              <a:t>PhD</a:t>
            </a:r>
            <a:r>
              <a:rPr lang="it-IT" b="1" i="1" dirty="0">
                <a:solidFill>
                  <a:srgbClr val="008000"/>
                </a:solidFill>
              </a:rPr>
              <a:t> COURSE in EARTH SCIENCES (</a:t>
            </a:r>
            <a:r>
              <a:rPr lang="it-IT" b="1" i="1" dirty="0" err="1">
                <a:solidFill>
                  <a:srgbClr val="008000"/>
                </a:solidFill>
              </a:rPr>
              <a:t>Universities</a:t>
            </a:r>
            <a:r>
              <a:rPr lang="it-IT" b="1" i="1" dirty="0">
                <a:solidFill>
                  <a:srgbClr val="008000"/>
                </a:solidFill>
              </a:rPr>
              <a:t> of Florence, Pisa and Siena)  </a:t>
            </a:r>
            <a:endParaRPr lang="it-IT" i="1" dirty="0">
              <a:solidFill>
                <a:srgbClr val="008000"/>
              </a:solidFill>
            </a:endParaRPr>
          </a:p>
          <a:p>
            <a:pPr>
              <a:lnSpc>
                <a:spcPct val="80000"/>
              </a:lnSpc>
            </a:pPr>
            <a:r>
              <a:rPr lang="it-IT" dirty="0"/>
              <a:t>  </a:t>
            </a:r>
          </a:p>
          <a:p>
            <a:pPr algn="ctr">
              <a:lnSpc>
                <a:spcPct val="90000"/>
              </a:lnSpc>
            </a:pPr>
            <a:r>
              <a:rPr lang="it-IT" b="1" dirty="0">
                <a:solidFill>
                  <a:srgbClr val="FF0000"/>
                </a:solidFill>
              </a:rPr>
              <a:t>Regolamento per l’acquisizione dei crediti </a:t>
            </a:r>
            <a:r>
              <a:rPr lang="it-IT" b="1" dirty="0" smtClean="0">
                <a:solidFill>
                  <a:srgbClr val="FF0000"/>
                </a:solidFill>
              </a:rPr>
              <a:t>formativi</a:t>
            </a:r>
            <a:r>
              <a:rPr lang="it-IT" dirty="0" smtClean="0">
                <a:solidFill>
                  <a:srgbClr val="FF0000"/>
                </a:solidFill>
              </a:rPr>
              <a:t> </a:t>
            </a:r>
            <a:r>
              <a:rPr lang="it-IT" sz="1400" b="1" dirty="0" smtClean="0">
                <a:solidFill>
                  <a:srgbClr val="FF0000"/>
                </a:solidFill>
              </a:rPr>
              <a:t>(</a:t>
            </a:r>
            <a:r>
              <a:rPr lang="it-IT" sz="1400" b="1" i="1" dirty="0">
                <a:solidFill>
                  <a:srgbClr val="FF0000"/>
                </a:solidFill>
              </a:rPr>
              <a:t>continuo</a:t>
            </a:r>
            <a:r>
              <a:rPr lang="it-IT" sz="1400" b="1" dirty="0" smtClean="0">
                <a:solidFill>
                  <a:srgbClr val="FF0000"/>
                </a:solidFill>
              </a:rPr>
              <a:t>)</a:t>
            </a:r>
            <a:r>
              <a:rPr lang="it-IT" b="1" dirty="0" smtClean="0">
                <a:solidFill>
                  <a:srgbClr val="FF0000"/>
                </a:solidFill>
              </a:rPr>
              <a:t>:</a:t>
            </a:r>
          </a:p>
          <a:p>
            <a:pPr algn="ctr">
              <a:lnSpc>
                <a:spcPct val="90000"/>
              </a:lnSpc>
            </a:pPr>
            <a:r>
              <a:rPr lang="it-IT" b="1" dirty="0">
                <a:solidFill>
                  <a:srgbClr val="FF0000"/>
                </a:solidFill>
              </a:rPr>
              <a:t>(</a:t>
            </a:r>
            <a:r>
              <a:rPr lang="it-IT" b="1" i="1" dirty="0" err="1">
                <a:solidFill>
                  <a:srgbClr val="FF0000"/>
                </a:solidFill>
              </a:rPr>
              <a:t>Regulation</a:t>
            </a:r>
            <a:r>
              <a:rPr lang="it-IT" b="1" i="1" dirty="0">
                <a:solidFill>
                  <a:srgbClr val="FF0000"/>
                </a:solidFill>
              </a:rPr>
              <a:t> for the </a:t>
            </a:r>
            <a:r>
              <a:rPr lang="it-IT" b="1" i="1" dirty="0" err="1">
                <a:solidFill>
                  <a:srgbClr val="FF0000"/>
                </a:solidFill>
              </a:rPr>
              <a:t>acquisition</a:t>
            </a:r>
            <a:r>
              <a:rPr lang="it-IT" b="1" i="1" dirty="0">
                <a:solidFill>
                  <a:srgbClr val="FF0000"/>
                </a:solidFill>
              </a:rPr>
              <a:t> of the formative </a:t>
            </a:r>
            <a:r>
              <a:rPr lang="it-IT" b="1" i="1" dirty="0" err="1">
                <a:solidFill>
                  <a:srgbClr val="FF0000"/>
                </a:solidFill>
              </a:rPr>
              <a:t>credits</a:t>
            </a:r>
            <a:r>
              <a:rPr lang="it-IT" b="1" dirty="0" smtClean="0">
                <a:solidFill>
                  <a:srgbClr val="FF0000"/>
                </a:solidFill>
              </a:rPr>
              <a:t>) </a:t>
            </a:r>
            <a:r>
              <a:rPr lang="it-IT" sz="1400" b="1" dirty="0" smtClean="0">
                <a:solidFill>
                  <a:srgbClr val="FF0000"/>
                </a:solidFill>
              </a:rPr>
              <a:t>(</a:t>
            </a:r>
            <a:r>
              <a:rPr lang="it-IT" sz="1400" b="1" dirty="0" err="1" smtClean="0">
                <a:solidFill>
                  <a:srgbClr val="FF0000"/>
                </a:solidFill>
              </a:rPr>
              <a:t>follow</a:t>
            </a:r>
            <a:r>
              <a:rPr lang="it-IT" sz="1400" b="1" dirty="0" smtClean="0">
                <a:solidFill>
                  <a:srgbClr val="FF0000"/>
                </a:solidFill>
              </a:rPr>
              <a:t>)</a:t>
            </a:r>
            <a:r>
              <a:rPr lang="it-IT" b="1" dirty="0" smtClean="0">
                <a:solidFill>
                  <a:srgbClr val="FF0000"/>
                </a:solidFill>
              </a:rPr>
              <a:t>:</a:t>
            </a:r>
          </a:p>
          <a:p>
            <a:pPr algn="ctr">
              <a:lnSpc>
                <a:spcPct val="50000"/>
              </a:lnSpc>
            </a:pPr>
            <a:endParaRPr lang="it-IT" dirty="0">
              <a:solidFill>
                <a:srgbClr val="0000FF"/>
              </a:solidFill>
            </a:endParaRPr>
          </a:p>
          <a:p>
            <a:pPr marL="285750" indent="-285750">
              <a:lnSpc>
                <a:spcPct val="110000"/>
              </a:lnSpc>
              <a:buFontTx/>
              <a:buChar char="-"/>
            </a:pPr>
            <a:r>
              <a:rPr lang="it-IT" dirty="0"/>
              <a:t>Corsi di Master o </a:t>
            </a:r>
            <a:r>
              <a:rPr lang="it-IT" dirty="0" err="1"/>
              <a:t>PhD</a:t>
            </a:r>
            <a:r>
              <a:rPr lang="it-IT" dirty="0"/>
              <a:t> o altri corsi frequentati durante il periodo di permanenza all'estero    	(1 CFU per corsi della durata di 6 ore); </a:t>
            </a:r>
          </a:p>
          <a:p>
            <a:pPr>
              <a:lnSpc>
                <a:spcPct val="110000"/>
              </a:lnSpc>
            </a:pPr>
            <a:r>
              <a:rPr lang="it-IT" b="1" i="1" dirty="0"/>
              <a:t>      </a:t>
            </a:r>
            <a:r>
              <a:rPr lang="it-IT" i="1" dirty="0"/>
              <a:t>(</a:t>
            </a:r>
            <a:r>
              <a:rPr lang="it-IT" i="1" dirty="0" err="1"/>
              <a:t>PhD</a:t>
            </a:r>
            <a:r>
              <a:rPr lang="it-IT" i="1" dirty="0"/>
              <a:t> or Master Courses </a:t>
            </a:r>
            <a:r>
              <a:rPr lang="it-IT" i="1" dirty="0" err="1"/>
              <a:t>attended</a:t>
            </a:r>
            <a:r>
              <a:rPr lang="it-IT" i="1" dirty="0"/>
              <a:t> </a:t>
            </a:r>
            <a:r>
              <a:rPr lang="it-IT" i="1" dirty="0" err="1"/>
              <a:t>during</a:t>
            </a:r>
            <a:r>
              <a:rPr lang="it-IT" i="1" dirty="0"/>
              <a:t> the </a:t>
            </a:r>
            <a:r>
              <a:rPr lang="it-IT" i="1" dirty="0" err="1"/>
              <a:t>period</a:t>
            </a:r>
            <a:r>
              <a:rPr lang="it-IT" i="1" dirty="0"/>
              <a:t> of stay </a:t>
            </a:r>
            <a:r>
              <a:rPr lang="it-IT" i="1" dirty="0" err="1"/>
              <a:t>abroad</a:t>
            </a:r>
            <a:r>
              <a:rPr lang="it-IT" i="1" dirty="0"/>
              <a:t> </a:t>
            </a:r>
            <a:r>
              <a:rPr lang="mr-IN" i="1" dirty="0"/>
              <a:t>–</a:t>
            </a:r>
            <a:r>
              <a:rPr lang="it-IT" i="1" dirty="0"/>
              <a:t> 1 CFU for </a:t>
            </a:r>
            <a:r>
              <a:rPr lang="it-IT" i="1" dirty="0" err="1"/>
              <a:t>courses</a:t>
            </a:r>
            <a:r>
              <a:rPr lang="it-IT" i="1" dirty="0"/>
              <a:t> of 6      	hours)</a:t>
            </a:r>
          </a:p>
          <a:p>
            <a:pPr marL="285750" indent="-285750">
              <a:lnSpc>
                <a:spcPct val="110000"/>
              </a:lnSpc>
              <a:buFontTx/>
              <a:buChar char="-"/>
            </a:pPr>
            <a:r>
              <a:rPr lang="it-IT" dirty="0"/>
              <a:t>Workshop, corsi nell'ambito di congressi, escursioni nell'ambito di congressi della durata di almeno 3 giorni (1 CFU);</a:t>
            </a:r>
          </a:p>
          <a:p>
            <a:pPr>
              <a:lnSpc>
                <a:spcPct val="110000"/>
              </a:lnSpc>
            </a:pPr>
            <a:r>
              <a:rPr lang="it-IT" dirty="0"/>
              <a:t>      </a:t>
            </a:r>
            <a:r>
              <a:rPr lang="it-IT" i="1" dirty="0"/>
              <a:t>(Workshops, </a:t>
            </a:r>
            <a:r>
              <a:rPr lang="it-IT" i="1" dirty="0" err="1"/>
              <a:t>courses</a:t>
            </a:r>
            <a:r>
              <a:rPr lang="it-IT" i="1" dirty="0"/>
              <a:t> </a:t>
            </a:r>
            <a:r>
              <a:rPr lang="it-IT" i="1" dirty="0" err="1"/>
              <a:t>during</a:t>
            </a:r>
            <a:r>
              <a:rPr lang="it-IT" i="1" dirty="0"/>
              <a:t> </a:t>
            </a:r>
            <a:r>
              <a:rPr lang="it-IT" i="1" dirty="0" err="1"/>
              <a:t>congresses</a:t>
            </a:r>
            <a:r>
              <a:rPr lang="it-IT" i="1" dirty="0"/>
              <a:t>, </a:t>
            </a:r>
            <a:r>
              <a:rPr lang="it-IT" i="1" dirty="0" err="1"/>
              <a:t>congress</a:t>
            </a:r>
            <a:r>
              <a:rPr lang="it-IT" i="1" dirty="0"/>
              <a:t> </a:t>
            </a:r>
            <a:r>
              <a:rPr lang="it-IT" i="1" dirty="0" err="1"/>
              <a:t>field</a:t>
            </a:r>
            <a:r>
              <a:rPr lang="it-IT" i="1" dirty="0"/>
              <a:t> </a:t>
            </a:r>
            <a:r>
              <a:rPr lang="it-IT" i="1" dirty="0" err="1"/>
              <a:t>excursions</a:t>
            </a:r>
            <a:r>
              <a:rPr lang="it-IT" i="1" dirty="0"/>
              <a:t> of </a:t>
            </a:r>
            <a:r>
              <a:rPr lang="it-IT" i="1" dirty="0" err="1"/>
              <a:t>at</a:t>
            </a:r>
            <a:r>
              <a:rPr lang="it-IT" i="1" dirty="0"/>
              <a:t> </a:t>
            </a:r>
            <a:r>
              <a:rPr lang="it-IT" i="1" dirty="0" err="1"/>
              <a:t>least</a:t>
            </a:r>
            <a:r>
              <a:rPr lang="it-IT" i="1" dirty="0"/>
              <a:t> 3 </a:t>
            </a:r>
            <a:r>
              <a:rPr lang="it-IT" i="1" dirty="0" err="1"/>
              <a:t>days</a:t>
            </a:r>
            <a:r>
              <a:rPr lang="it-IT" i="1" dirty="0"/>
              <a:t> </a:t>
            </a:r>
            <a:r>
              <a:rPr lang="mr-IN" i="1" dirty="0"/>
              <a:t>–</a:t>
            </a:r>
            <a:r>
              <a:rPr lang="it-IT" i="1" dirty="0"/>
              <a:t> 1 CFU)</a:t>
            </a:r>
            <a:r>
              <a:rPr lang="it-IT" dirty="0"/>
              <a:t> </a:t>
            </a:r>
          </a:p>
          <a:p>
            <a:pPr>
              <a:lnSpc>
                <a:spcPct val="110000"/>
              </a:lnSpc>
            </a:pPr>
            <a:r>
              <a:rPr lang="it-IT" dirty="0"/>
              <a:t>- Corsi avanzati di inglese certificati con esame finale o altra lingua straniera (1 CFU ogni 8 ore, 	fino a un massimo di 3 CFU);</a:t>
            </a:r>
          </a:p>
          <a:p>
            <a:pPr>
              <a:lnSpc>
                <a:spcPct val="110000"/>
              </a:lnSpc>
            </a:pPr>
            <a:r>
              <a:rPr lang="it-IT" dirty="0"/>
              <a:t>      </a:t>
            </a:r>
            <a:r>
              <a:rPr lang="it-IT" i="1" dirty="0"/>
              <a:t>(Advanced English </a:t>
            </a:r>
            <a:r>
              <a:rPr lang="it-IT" i="1" dirty="0" err="1"/>
              <a:t>courses</a:t>
            </a:r>
            <a:r>
              <a:rPr lang="it-IT" i="1" dirty="0"/>
              <a:t> with </a:t>
            </a:r>
            <a:r>
              <a:rPr lang="it-IT" i="1" dirty="0" err="1"/>
              <a:t>final</a:t>
            </a:r>
            <a:r>
              <a:rPr lang="it-IT" i="1" dirty="0"/>
              <a:t> </a:t>
            </a:r>
            <a:r>
              <a:rPr lang="it-IT" i="1" dirty="0" err="1"/>
              <a:t>exam</a:t>
            </a:r>
            <a:r>
              <a:rPr lang="it-IT" i="1" dirty="0"/>
              <a:t> or </a:t>
            </a:r>
            <a:r>
              <a:rPr lang="it-IT" i="1" dirty="0" err="1"/>
              <a:t>other</a:t>
            </a:r>
            <a:r>
              <a:rPr lang="it-IT" i="1" dirty="0"/>
              <a:t> </a:t>
            </a:r>
            <a:r>
              <a:rPr lang="it-IT" i="1" dirty="0" err="1"/>
              <a:t>language</a:t>
            </a:r>
            <a:r>
              <a:rPr lang="it-IT" i="1" dirty="0"/>
              <a:t> </a:t>
            </a:r>
            <a:r>
              <a:rPr lang="mr-IN" i="1" dirty="0"/>
              <a:t>–</a:t>
            </a:r>
            <a:r>
              <a:rPr lang="it-IT" i="1" dirty="0"/>
              <a:t> 1CFU for 8 hours up to a 	maximum of 3 CFU)</a:t>
            </a:r>
          </a:p>
          <a:p>
            <a:pPr marL="285750" indent="-285750">
              <a:lnSpc>
                <a:spcPct val="110000"/>
              </a:lnSpc>
              <a:buFontTx/>
              <a:buChar char="-"/>
            </a:pPr>
            <a:r>
              <a:rPr lang="it-IT" dirty="0"/>
              <a:t>Eventuali attività didattiche, attinenti al tema di ricerca del dottorando, che non rientrano in 	quelle sopraindicate, saranno valutate dal Collegio dei Docenti singolarmente su richiesta 	del dottorando, sentiti i tutori</a:t>
            </a:r>
            <a:r>
              <a:rPr lang="it-IT" b="1" dirty="0"/>
              <a:t> </a:t>
            </a:r>
          </a:p>
          <a:p>
            <a:pPr>
              <a:lnSpc>
                <a:spcPct val="110000"/>
              </a:lnSpc>
            </a:pPr>
            <a:r>
              <a:rPr lang="it-IT" b="1" dirty="0"/>
              <a:t>      </a:t>
            </a:r>
            <a:r>
              <a:rPr lang="it-IT" i="1" dirty="0"/>
              <a:t>(</a:t>
            </a:r>
            <a:r>
              <a:rPr lang="it-IT" i="1" dirty="0" err="1"/>
              <a:t>other</a:t>
            </a:r>
            <a:r>
              <a:rPr lang="it-IT" i="1" dirty="0"/>
              <a:t> </a:t>
            </a:r>
            <a:r>
              <a:rPr lang="it-IT" i="1" dirty="0" err="1"/>
              <a:t>possible</a:t>
            </a:r>
            <a:r>
              <a:rPr lang="it-IT" i="1" dirty="0"/>
              <a:t> </a:t>
            </a:r>
            <a:r>
              <a:rPr lang="it-IT" i="1" dirty="0" err="1"/>
              <a:t>didactic</a:t>
            </a:r>
            <a:r>
              <a:rPr lang="it-IT" i="1" dirty="0"/>
              <a:t> </a:t>
            </a:r>
            <a:r>
              <a:rPr lang="it-IT" i="1" dirty="0" err="1"/>
              <a:t>activities</a:t>
            </a:r>
            <a:r>
              <a:rPr lang="it-IT" i="1" dirty="0"/>
              <a:t> </a:t>
            </a:r>
            <a:r>
              <a:rPr lang="it-IT" i="1" dirty="0" err="1"/>
              <a:t>will</a:t>
            </a:r>
            <a:r>
              <a:rPr lang="it-IT" i="1" dirty="0"/>
              <a:t> be </a:t>
            </a:r>
            <a:r>
              <a:rPr lang="it-IT" i="1" dirty="0" err="1"/>
              <a:t>evaluated</a:t>
            </a:r>
            <a:r>
              <a:rPr lang="it-IT" i="1" dirty="0"/>
              <a:t> from the </a:t>
            </a:r>
            <a:r>
              <a:rPr lang="it-IT" i="1" dirty="0" err="1"/>
              <a:t>Academic</a:t>
            </a:r>
            <a:r>
              <a:rPr lang="it-IT" i="1" dirty="0"/>
              <a:t> Board)</a:t>
            </a:r>
            <a:endParaRPr lang="en-GB" i="1" dirty="0"/>
          </a:p>
        </p:txBody>
      </p:sp>
    </p:spTree>
    <p:extLst>
      <p:ext uri="{BB962C8B-B14F-4D97-AF65-F5344CB8AC3E}">
        <p14:creationId xmlns:p14="http://schemas.microsoft.com/office/powerpoint/2010/main" val="36705739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72008" y="734983"/>
            <a:ext cx="9036496" cy="6458178"/>
          </a:xfrm>
          <a:prstGeom prst="rect">
            <a:avLst/>
          </a:prstGeom>
          <a:noFill/>
        </p:spPr>
        <p:txBody>
          <a:bodyPr wrap="square" rtlCol="0">
            <a:spAutoFit/>
          </a:bodyPr>
          <a:lstStyle/>
          <a:p>
            <a:pPr algn="ctr">
              <a:lnSpc>
                <a:spcPct val="90000"/>
              </a:lnSpc>
            </a:pPr>
            <a:r>
              <a:rPr lang="it-IT" sz="2000" b="1" dirty="0">
                <a:solidFill>
                  <a:srgbClr val="008000"/>
                </a:solidFill>
              </a:rPr>
              <a:t>DOTTORATO TOSCANO DI SCIENZE DELLA TERRA (Università di Firenze, Pisa e Siena)</a:t>
            </a:r>
          </a:p>
          <a:p>
            <a:pPr algn="ctr">
              <a:lnSpc>
                <a:spcPct val="90000"/>
              </a:lnSpc>
            </a:pPr>
            <a:r>
              <a:rPr lang="it-IT" sz="2000" b="1" i="1" dirty="0">
                <a:solidFill>
                  <a:srgbClr val="008000"/>
                </a:solidFill>
              </a:rPr>
              <a:t>TUSCAN </a:t>
            </a:r>
            <a:r>
              <a:rPr lang="it-IT" sz="2000" b="1" i="1" dirty="0" err="1">
                <a:solidFill>
                  <a:srgbClr val="008000"/>
                </a:solidFill>
              </a:rPr>
              <a:t>PhD</a:t>
            </a:r>
            <a:r>
              <a:rPr lang="it-IT" sz="2000" b="1" i="1" dirty="0">
                <a:solidFill>
                  <a:srgbClr val="008000"/>
                </a:solidFill>
              </a:rPr>
              <a:t> COURSE in EARTH SCIENCES (</a:t>
            </a:r>
            <a:r>
              <a:rPr lang="it-IT" sz="2000" b="1" i="1" dirty="0" err="1">
                <a:solidFill>
                  <a:srgbClr val="008000"/>
                </a:solidFill>
              </a:rPr>
              <a:t>Universities</a:t>
            </a:r>
            <a:r>
              <a:rPr lang="it-IT" sz="2000" b="1" i="1" dirty="0">
                <a:solidFill>
                  <a:srgbClr val="008000"/>
                </a:solidFill>
              </a:rPr>
              <a:t> of Florence, Pisa and Siena)  </a:t>
            </a:r>
            <a:endParaRPr lang="it-IT" sz="2000" i="1" dirty="0">
              <a:solidFill>
                <a:srgbClr val="008000"/>
              </a:solidFill>
            </a:endParaRPr>
          </a:p>
          <a:p>
            <a:pPr>
              <a:lnSpc>
                <a:spcPct val="80000"/>
              </a:lnSpc>
            </a:pPr>
            <a:endParaRPr lang="it-IT" sz="2000" dirty="0"/>
          </a:p>
          <a:p>
            <a:pPr>
              <a:lnSpc>
                <a:spcPct val="50000"/>
              </a:lnSpc>
            </a:pPr>
            <a:r>
              <a:rPr lang="it-IT" sz="2000" dirty="0"/>
              <a:t> </a:t>
            </a:r>
          </a:p>
          <a:p>
            <a:pPr algn="ctr"/>
            <a:r>
              <a:rPr lang="it-IT" sz="2000" b="1" dirty="0">
                <a:solidFill>
                  <a:srgbClr val="FF0000"/>
                </a:solidFill>
              </a:rPr>
              <a:t>Durante il 1° anno si richiede (</a:t>
            </a:r>
            <a:r>
              <a:rPr lang="it-IT" sz="2000" b="1" i="1" dirty="0" err="1">
                <a:solidFill>
                  <a:srgbClr val="FF0000"/>
                </a:solidFill>
              </a:rPr>
              <a:t>During</a:t>
            </a:r>
            <a:r>
              <a:rPr lang="it-IT" sz="2000" b="1" i="1" dirty="0">
                <a:solidFill>
                  <a:srgbClr val="FF0000"/>
                </a:solidFill>
              </a:rPr>
              <a:t> the 1</a:t>
            </a:r>
            <a:r>
              <a:rPr lang="it-IT" sz="2000" b="1" i="1" baseline="30000" dirty="0">
                <a:solidFill>
                  <a:srgbClr val="FF0000"/>
                </a:solidFill>
              </a:rPr>
              <a:t>st</a:t>
            </a:r>
            <a:r>
              <a:rPr lang="it-IT" sz="2000" b="1" i="1" dirty="0">
                <a:solidFill>
                  <a:srgbClr val="FF0000"/>
                </a:solidFill>
              </a:rPr>
              <a:t> </a:t>
            </a:r>
            <a:r>
              <a:rPr lang="it-IT" sz="2000" b="1" i="1" dirty="0" err="1">
                <a:solidFill>
                  <a:srgbClr val="FF0000"/>
                </a:solidFill>
              </a:rPr>
              <a:t>year</a:t>
            </a:r>
            <a:r>
              <a:rPr lang="it-IT" sz="2000" b="1" i="1" dirty="0">
                <a:solidFill>
                  <a:srgbClr val="FF0000"/>
                </a:solidFill>
              </a:rPr>
              <a:t> </a:t>
            </a:r>
            <a:r>
              <a:rPr lang="it-IT" sz="2000" b="1" i="1" dirty="0" err="1">
                <a:solidFill>
                  <a:srgbClr val="FF0000"/>
                </a:solidFill>
              </a:rPr>
              <a:t>it</a:t>
            </a:r>
            <a:r>
              <a:rPr lang="it-IT" sz="2000" b="1" i="1" dirty="0">
                <a:solidFill>
                  <a:srgbClr val="FF0000"/>
                </a:solidFill>
              </a:rPr>
              <a:t> </a:t>
            </a:r>
            <a:r>
              <a:rPr lang="it-IT" sz="2000" b="1" i="1" dirty="0" err="1">
                <a:solidFill>
                  <a:srgbClr val="FF0000"/>
                </a:solidFill>
              </a:rPr>
              <a:t>is</a:t>
            </a:r>
            <a:r>
              <a:rPr lang="it-IT" sz="2000" b="1" i="1" dirty="0">
                <a:solidFill>
                  <a:srgbClr val="FF0000"/>
                </a:solidFill>
              </a:rPr>
              <a:t> </a:t>
            </a:r>
            <a:r>
              <a:rPr lang="it-IT" sz="2000" b="1" i="1" dirty="0" err="1">
                <a:solidFill>
                  <a:srgbClr val="FF0000"/>
                </a:solidFill>
              </a:rPr>
              <a:t>required</a:t>
            </a:r>
            <a:r>
              <a:rPr lang="it-IT" sz="2000" b="1" dirty="0">
                <a:solidFill>
                  <a:srgbClr val="FF0000"/>
                </a:solidFill>
              </a:rPr>
              <a:t>)</a:t>
            </a:r>
            <a:r>
              <a:rPr lang="it-IT" sz="2000" b="1" dirty="0" smtClean="0">
                <a:solidFill>
                  <a:srgbClr val="FF0000"/>
                </a:solidFill>
              </a:rPr>
              <a:t>:</a:t>
            </a:r>
          </a:p>
          <a:p>
            <a:pPr algn="ctr">
              <a:lnSpc>
                <a:spcPct val="50000"/>
              </a:lnSpc>
            </a:pPr>
            <a:endParaRPr lang="it-IT" sz="2000" dirty="0">
              <a:solidFill>
                <a:srgbClr val="FF0000"/>
              </a:solidFill>
            </a:endParaRPr>
          </a:p>
          <a:p>
            <a:pPr marL="342900" indent="-342900">
              <a:buFontTx/>
              <a:buChar char="-"/>
            </a:pPr>
            <a:r>
              <a:rPr lang="it-IT" sz="2000" dirty="0"/>
              <a:t>l’acquisizione di almeno </a:t>
            </a:r>
            <a:r>
              <a:rPr lang="it-IT" sz="2000" b="1" dirty="0"/>
              <a:t>6 CFU </a:t>
            </a:r>
            <a:r>
              <a:rPr lang="it-IT" sz="2000" dirty="0"/>
              <a:t>riconosciuti dal corso di Dottorato (modalità di    	acquisizione descritte sopra)</a:t>
            </a:r>
          </a:p>
          <a:p>
            <a:r>
              <a:rPr lang="it-IT" sz="2000" i="1" dirty="0"/>
              <a:t>	(the </a:t>
            </a:r>
            <a:r>
              <a:rPr lang="it-IT" sz="2000" i="1" dirty="0" err="1"/>
              <a:t>acquisition</a:t>
            </a:r>
            <a:r>
              <a:rPr lang="it-IT" sz="2000" i="1" dirty="0"/>
              <a:t> of </a:t>
            </a:r>
            <a:r>
              <a:rPr lang="it-IT" sz="2000" i="1" dirty="0" err="1"/>
              <a:t>at</a:t>
            </a:r>
            <a:r>
              <a:rPr lang="it-IT" sz="2000" i="1" dirty="0"/>
              <a:t> </a:t>
            </a:r>
            <a:r>
              <a:rPr lang="it-IT" sz="2000" i="1" dirty="0" err="1"/>
              <a:t>least</a:t>
            </a:r>
            <a:r>
              <a:rPr lang="it-IT" sz="2000" i="1" dirty="0"/>
              <a:t> </a:t>
            </a:r>
            <a:r>
              <a:rPr lang="it-IT" sz="2000" b="1" i="1" dirty="0"/>
              <a:t>6 CFU </a:t>
            </a:r>
            <a:r>
              <a:rPr lang="it-IT" sz="2000" i="1" dirty="0" err="1"/>
              <a:t>recognised</a:t>
            </a:r>
            <a:r>
              <a:rPr lang="it-IT" sz="2000" i="1" dirty="0"/>
              <a:t> by the </a:t>
            </a:r>
            <a:r>
              <a:rPr lang="it-IT" sz="2000" i="1" dirty="0" err="1"/>
              <a:t>Doctorate</a:t>
            </a:r>
            <a:r>
              <a:rPr lang="it-IT" sz="2000" i="1" dirty="0"/>
              <a:t> </a:t>
            </a:r>
            <a:r>
              <a:rPr lang="it-IT" sz="2000" i="1" dirty="0" err="1"/>
              <a:t>course</a:t>
            </a:r>
            <a:r>
              <a:rPr lang="it-IT" sz="2000" i="1" dirty="0"/>
              <a:t> </a:t>
            </a:r>
            <a:r>
              <a:rPr lang="mr-IN" sz="2000" i="1" dirty="0"/>
              <a:t>–</a:t>
            </a:r>
            <a:r>
              <a:rPr lang="it-IT" sz="2000" i="1" dirty="0"/>
              <a:t> </a:t>
            </a:r>
            <a:r>
              <a:rPr lang="it-IT" sz="2000" i="1" dirty="0" err="1"/>
              <a:t>acquisition</a:t>
            </a:r>
            <a:r>
              <a:rPr lang="it-IT" sz="2000" i="1" dirty="0"/>
              <a:t> 	</a:t>
            </a:r>
            <a:r>
              <a:rPr lang="it-IT" sz="2000" i="1" dirty="0" err="1"/>
              <a:t>modalities</a:t>
            </a:r>
            <a:r>
              <a:rPr lang="it-IT" sz="2000" i="1" dirty="0"/>
              <a:t> </a:t>
            </a:r>
            <a:r>
              <a:rPr lang="it-IT" sz="2000" i="1" dirty="0" err="1"/>
              <a:t>described</a:t>
            </a:r>
            <a:r>
              <a:rPr lang="it-IT" sz="2000" i="1" dirty="0"/>
              <a:t> </a:t>
            </a:r>
            <a:r>
              <a:rPr lang="it-IT" sz="2000" i="1" dirty="0" err="1"/>
              <a:t>above</a:t>
            </a:r>
            <a:r>
              <a:rPr lang="it-IT" sz="2000" i="1" dirty="0"/>
              <a:t>)</a:t>
            </a:r>
          </a:p>
          <a:p>
            <a:r>
              <a:rPr lang="it-IT" sz="2000" dirty="0"/>
              <a:t> </a:t>
            </a:r>
          </a:p>
          <a:p>
            <a:pPr algn="ctr"/>
            <a:r>
              <a:rPr lang="it-IT" sz="2000" b="1" dirty="0">
                <a:solidFill>
                  <a:srgbClr val="FF0000"/>
                </a:solidFill>
              </a:rPr>
              <a:t>Durante il 2° anno si richiede (</a:t>
            </a:r>
            <a:r>
              <a:rPr lang="it-IT" sz="2000" b="1" i="1" dirty="0" err="1">
                <a:solidFill>
                  <a:srgbClr val="FF0000"/>
                </a:solidFill>
              </a:rPr>
              <a:t>During</a:t>
            </a:r>
            <a:r>
              <a:rPr lang="it-IT" sz="2000" b="1" i="1" dirty="0">
                <a:solidFill>
                  <a:srgbClr val="FF0000"/>
                </a:solidFill>
              </a:rPr>
              <a:t> the 2</a:t>
            </a:r>
            <a:r>
              <a:rPr lang="it-IT" sz="2000" b="1" i="1" baseline="30000" dirty="0">
                <a:solidFill>
                  <a:srgbClr val="FF0000"/>
                </a:solidFill>
              </a:rPr>
              <a:t>nd</a:t>
            </a:r>
            <a:r>
              <a:rPr lang="it-IT" sz="2000" b="1" i="1" dirty="0">
                <a:solidFill>
                  <a:srgbClr val="FF0000"/>
                </a:solidFill>
              </a:rPr>
              <a:t> </a:t>
            </a:r>
            <a:r>
              <a:rPr lang="it-IT" sz="2000" b="1" i="1" dirty="0" err="1">
                <a:solidFill>
                  <a:srgbClr val="FF0000"/>
                </a:solidFill>
              </a:rPr>
              <a:t>year</a:t>
            </a:r>
            <a:r>
              <a:rPr lang="it-IT" sz="2000" b="1" i="1" dirty="0">
                <a:solidFill>
                  <a:srgbClr val="FF0000"/>
                </a:solidFill>
              </a:rPr>
              <a:t> </a:t>
            </a:r>
            <a:r>
              <a:rPr lang="it-IT" sz="2000" b="1" i="1" dirty="0" err="1">
                <a:solidFill>
                  <a:srgbClr val="FF0000"/>
                </a:solidFill>
              </a:rPr>
              <a:t>it</a:t>
            </a:r>
            <a:r>
              <a:rPr lang="it-IT" sz="2000" b="1" i="1" dirty="0">
                <a:solidFill>
                  <a:srgbClr val="FF0000"/>
                </a:solidFill>
              </a:rPr>
              <a:t> </a:t>
            </a:r>
            <a:r>
              <a:rPr lang="it-IT" sz="2000" b="1" i="1" dirty="0" err="1">
                <a:solidFill>
                  <a:srgbClr val="FF0000"/>
                </a:solidFill>
              </a:rPr>
              <a:t>is</a:t>
            </a:r>
            <a:r>
              <a:rPr lang="it-IT" sz="2000" b="1" i="1" dirty="0">
                <a:solidFill>
                  <a:srgbClr val="FF0000"/>
                </a:solidFill>
              </a:rPr>
              <a:t> </a:t>
            </a:r>
            <a:r>
              <a:rPr lang="it-IT" sz="2000" b="1" i="1" dirty="0" err="1">
                <a:solidFill>
                  <a:srgbClr val="FF0000"/>
                </a:solidFill>
              </a:rPr>
              <a:t>required</a:t>
            </a:r>
            <a:r>
              <a:rPr lang="it-IT" sz="2000" b="1" dirty="0">
                <a:solidFill>
                  <a:srgbClr val="FF0000"/>
                </a:solidFill>
              </a:rPr>
              <a:t>)</a:t>
            </a:r>
            <a:r>
              <a:rPr lang="it-IT" sz="2000" b="1" dirty="0" smtClean="0">
                <a:solidFill>
                  <a:srgbClr val="FF0000"/>
                </a:solidFill>
              </a:rPr>
              <a:t>:</a:t>
            </a:r>
          </a:p>
          <a:p>
            <a:pPr algn="ctr">
              <a:lnSpc>
                <a:spcPct val="50000"/>
              </a:lnSpc>
            </a:pPr>
            <a:endParaRPr lang="it-IT" sz="2000" dirty="0">
              <a:solidFill>
                <a:srgbClr val="FF0000"/>
              </a:solidFill>
            </a:endParaRPr>
          </a:p>
          <a:p>
            <a:pPr marL="285750" indent="-285750">
              <a:buFontTx/>
              <a:buChar char="-"/>
            </a:pPr>
            <a:r>
              <a:rPr lang="it-IT" sz="2000" dirty="0"/>
              <a:t>l’acquisizione di almeno </a:t>
            </a:r>
            <a:r>
              <a:rPr lang="it-IT" sz="2000" b="1" dirty="0"/>
              <a:t>6 CFU </a:t>
            </a:r>
            <a:r>
              <a:rPr lang="it-IT" sz="2000" dirty="0"/>
              <a:t>riconosciuti dal corso di Dottorato (modalità di acquisizione descritte sopra);</a:t>
            </a:r>
          </a:p>
          <a:p>
            <a:r>
              <a:rPr lang="it-IT" sz="2000" i="1" dirty="0"/>
              <a:t>     (the </a:t>
            </a:r>
            <a:r>
              <a:rPr lang="it-IT" sz="2000" i="1" dirty="0" err="1"/>
              <a:t>acquisition</a:t>
            </a:r>
            <a:r>
              <a:rPr lang="it-IT" sz="2000" i="1" dirty="0"/>
              <a:t> of </a:t>
            </a:r>
            <a:r>
              <a:rPr lang="it-IT" sz="2000" i="1" dirty="0" err="1"/>
              <a:t>at</a:t>
            </a:r>
            <a:r>
              <a:rPr lang="it-IT" sz="2000" i="1" dirty="0"/>
              <a:t> </a:t>
            </a:r>
            <a:r>
              <a:rPr lang="it-IT" sz="2000" i="1" dirty="0" err="1"/>
              <a:t>least</a:t>
            </a:r>
            <a:r>
              <a:rPr lang="it-IT" sz="2000" i="1" dirty="0"/>
              <a:t> </a:t>
            </a:r>
            <a:r>
              <a:rPr lang="it-IT" sz="2000" b="1" i="1" dirty="0"/>
              <a:t>6 CFU </a:t>
            </a:r>
            <a:r>
              <a:rPr lang="it-IT" sz="2000" i="1" dirty="0" err="1"/>
              <a:t>recognised</a:t>
            </a:r>
            <a:r>
              <a:rPr lang="it-IT" sz="2000" i="1" dirty="0"/>
              <a:t> by the </a:t>
            </a:r>
            <a:r>
              <a:rPr lang="it-IT" sz="2000" i="1" dirty="0" err="1"/>
              <a:t>Doctorate</a:t>
            </a:r>
            <a:r>
              <a:rPr lang="it-IT" sz="2000" i="1" dirty="0"/>
              <a:t> </a:t>
            </a:r>
            <a:r>
              <a:rPr lang="it-IT" sz="2000" i="1" dirty="0" err="1"/>
              <a:t>course</a:t>
            </a:r>
            <a:r>
              <a:rPr lang="it-IT" sz="2000" i="1" dirty="0"/>
              <a:t> </a:t>
            </a:r>
            <a:r>
              <a:rPr lang="mr-IN" sz="2000" i="1" dirty="0"/>
              <a:t>–</a:t>
            </a:r>
            <a:r>
              <a:rPr lang="it-IT" sz="2000" i="1" dirty="0"/>
              <a:t> </a:t>
            </a:r>
            <a:r>
              <a:rPr lang="it-IT" sz="2000" i="1" dirty="0" err="1"/>
              <a:t>acquisition</a:t>
            </a:r>
            <a:r>
              <a:rPr lang="it-IT" sz="2000" i="1" dirty="0"/>
              <a:t> 	</a:t>
            </a:r>
            <a:r>
              <a:rPr lang="it-IT" sz="2000" i="1" dirty="0" err="1"/>
              <a:t>modalities</a:t>
            </a:r>
            <a:r>
              <a:rPr lang="it-IT" sz="2000" i="1" dirty="0"/>
              <a:t> </a:t>
            </a:r>
            <a:r>
              <a:rPr lang="it-IT" sz="2000" i="1" dirty="0" err="1"/>
              <a:t>described</a:t>
            </a:r>
            <a:r>
              <a:rPr lang="it-IT" sz="2000" i="1" dirty="0"/>
              <a:t> </a:t>
            </a:r>
            <a:r>
              <a:rPr lang="it-IT" sz="2000" i="1" dirty="0" err="1"/>
              <a:t>above</a:t>
            </a:r>
            <a:r>
              <a:rPr lang="it-IT" sz="2000" i="1" dirty="0"/>
              <a:t>)</a:t>
            </a:r>
            <a:endParaRPr lang="it-IT" sz="2000" dirty="0"/>
          </a:p>
          <a:p>
            <a:pPr marL="285750" indent="-285750">
              <a:buFontTx/>
              <a:buChar char="-"/>
            </a:pPr>
            <a:r>
              <a:rPr lang="it-IT" sz="2000" dirty="0"/>
              <a:t>la partecipazione ad almeno </a:t>
            </a:r>
            <a:r>
              <a:rPr lang="it-IT" sz="2000" b="1" dirty="0"/>
              <a:t>un convegno nazionale</a:t>
            </a:r>
            <a:r>
              <a:rPr lang="it-IT" sz="2000" dirty="0"/>
              <a:t> presentando un intervento orale o poster con primo nome;</a:t>
            </a:r>
          </a:p>
          <a:p>
            <a:r>
              <a:rPr lang="it-IT" sz="2000" dirty="0"/>
              <a:t>     </a:t>
            </a:r>
            <a:r>
              <a:rPr lang="it-IT" sz="2000" i="1" dirty="0"/>
              <a:t>(the </a:t>
            </a:r>
            <a:r>
              <a:rPr lang="it-IT" sz="2000" i="1" dirty="0" err="1"/>
              <a:t>participation</a:t>
            </a:r>
            <a:r>
              <a:rPr lang="it-IT" sz="2000" i="1" dirty="0"/>
              <a:t> to a </a:t>
            </a:r>
            <a:r>
              <a:rPr lang="it-IT" sz="2000" b="1" i="1" dirty="0"/>
              <a:t>National </a:t>
            </a:r>
            <a:r>
              <a:rPr lang="it-IT" sz="2000" b="1" i="1" dirty="0" err="1"/>
              <a:t>congress</a:t>
            </a:r>
            <a:r>
              <a:rPr lang="it-IT" sz="2000" i="1" dirty="0"/>
              <a:t>, </a:t>
            </a:r>
            <a:r>
              <a:rPr lang="it-IT" sz="2000" i="1" dirty="0" err="1"/>
              <a:t>at</a:t>
            </a:r>
            <a:r>
              <a:rPr lang="it-IT" sz="2000" i="1" dirty="0"/>
              <a:t> </a:t>
            </a:r>
            <a:r>
              <a:rPr lang="it-IT" sz="2000" i="1" dirty="0" err="1"/>
              <a:t>least</a:t>
            </a:r>
            <a:r>
              <a:rPr lang="it-IT" sz="2000" i="1" dirty="0"/>
              <a:t>, with an </a:t>
            </a:r>
            <a:r>
              <a:rPr lang="it-IT" sz="2000" i="1" dirty="0" err="1"/>
              <a:t>oral</a:t>
            </a:r>
            <a:r>
              <a:rPr lang="it-IT" sz="2000" i="1" dirty="0"/>
              <a:t> or poster 	</a:t>
            </a:r>
            <a:r>
              <a:rPr lang="it-IT" sz="2000" i="1" dirty="0" err="1"/>
              <a:t>presentation</a:t>
            </a:r>
            <a:r>
              <a:rPr lang="it-IT" sz="2000" i="1" dirty="0"/>
              <a:t> </a:t>
            </a:r>
            <a:r>
              <a:rPr lang="it-IT" sz="2000" i="1" dirty="0" err="1"/>
              <a:t>at</a:t>
            </a:r>
            <a:r>
              <a:rPr lang="it-IT" sz="2000" i="1" dirty="0"/>
              <a:t> first </a:t>
            </a:r>
            <a:r>
              <a:rPr lang="it-IT" sz="2000" i="1" dirty="0" err="1"/>
              <a:t>name</a:t>
            </a:r>
            <a:r>
              <a:rPr lang="it-IT" sz="2000" i="1" dirty="0"/>
              <a:t>)</a:t>
            </a:r>
          </a:p>
          <a:p>
            <a:pPr>
              <a:lnSpc>
                <a:spcPct val="110000"/>
              </a:lnSpc>
            </a:pPr>
            <a:r>
              <a:rPr lang="it-IT" sz="2000" dirty="0"/>
              <a:t> </a:t>
            </a:r>
            <a:r>
              <a:rPr lang="en-GB" sz="2000" dirty="0"/>
              <a:t>														</a:t>
            </a:r>
            <a:endParaRPr lang="it-IT" sz="1600" i="1" dirty="0"/>
          </a:p>
        </p:txBody>
      </p:sp>
    </p:spTree>
    <p:extLst>
      <p:ext uri="{BB962C8B-B14F-4D97-AF65-F5344CB8AC3E}">
        <p14:creationId xmlns:p14="http://schemas.microsoft.com/office/powerpoint/2010/main" val="36058330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72008" y="836712"/>
            <a:ext cx="9071992" cy="5637441"/>
          </a:xfrm>
          <a:prstGeom prst="rect">
            <a:avLst/>
          </a:prstGeom>
          <a:noFill/>
        </p:spPr>
        <p:txBody>
          <a:bodyPr wrap="square" rtlCol="0">
            <a:spAutoFit/>
          </a:bodyPr>
          <a:lstStyle/>
          <a:p>
            <a:pPr algn="ctr">
              <a:lnSpc>
                <a:spcPct val="90000"/>
              </a:lnSpc>
            </a:pPr>
            <a:r>
              <a:rPr lang="it-IT" sz="2000" b="1" dirty="0">
                <a:solidFill>
                  <a:srgbClr val="008000"/>
                </a:solidFill>
              </a:rPr>
              <a:t>DOTTORATO TOSCANO DI SCIENZE DELLA TERRA (Università di Firenze, Pisa e Siena)</a:t>
            </a:r>
          </a:p>
          <a:p>
            <a:pPr algn="ctr">
              <a:lnSpc>
                <a:spcPct val="90000"/>
              </a:lnSpc>
            </a:pPr>
            <a:r>
              <a:rPr lang="it-IT" sz="2000" b="1" i="1" dirty="0">
                <a:solidFill>
                  <a:srgbClr val="008000"/>
                </a:solidFill>
              </a:rPr>
              <a:t>TUSCAN </a:t>
            </a:r>
            <a:r>
              <a:rPr lang="it-IT" sz="2000" b="1" i="1" dirty="0" err="1">
                <a:solidFill>
                  <a:srgbClr val="008000"/>
                </a:solidFill>
              </a:rPr>
              <a:t>PhD</a:t>
            </a:r>
            <a:r>
              <a:rPr lang="it-IT" sz="2000" b="1" i="1" dirty="0">
                <a:solidFill>
                  <a:srgbClr val="008000"/>
                </a:solidFill>
              </a:rPr>
              <a:t> COURSE in EARTH SCIENCES (</a:t>
            </a:r>
            <a:r>
              <a:rPr lang="it-IT" sz="2000" b="1" i="1" dirty="0" err="1">
                <a:solidFill>
                  <a:srgbClr val="008000"/>
                </a:solidFill>
              </a:rPr>
              <a:t>Universities</a:t>
            </a:r>
            <a:r>
              <a:rPr lang="it-IT" sz="2000" b="1" i="1" dirty="0">
                <a:solidFill>
                  <a:srgbClr val="008000"/>
                </a:solidFill>
              </a:rPr>
              <a:t> of Florence, Pisa and Siena)  </a:t>
            </a:r>
            <a:endParaRPr lang="it-IT" sz="2000" i="1" dirty="0">
              <a:solidFill>
                <a:srgbClr val="008000"/>
              </a:solidFill>
            </a:endParaRPr>
          </a:p>
          <a:p>
            <a:pPr>
              <a:lnSpc>
                <a:spcPct val="50000"/>
              </a:lnSpc>
            </a:pPr>
            <a:endParaRPr lang="it-IT" sz="2000" dirty="0" smtClean="0"/>
          </a:p>
          <a:p>
            <a:pPr>
              <a:lnSpc>
                <a:spcPct val="50000"/>
              </a:lnSpc>
            </a:pPr>
            <a:endParaRPr lang="it-IT" sz="2000" dirty="0"/>
          </a:p>
          <a:p>
            <a:pPr>
              <a:lnSpc>
                <a:spcPct val="50000"/>
              </a:lnSpc>
            </a:pPr>
            <a:endParaRPr lang="it-IT" sz="2000" dirty="0" smtClean="0"/>
          </a:p>
          <a:p>
            <a:pPr>
              <a:lnSpc>
                <a:spcPct val="50000"/>
              </a:lnSpc>
            </a:pPr>
            <a:r>
              <a:rPr lang="it-IT" sz="2000" dirty="0"/>
              <a:t>  </a:t>
            </a:r>
          </a:p>
          <a:p>
            <a:pPr algn="ctr">
              <a:lnSpc>
                <a:spcPct val="90000"/>
              </a:lnSpc>
            </a:pPr>
            <a:r>
              <a:rPr lang="it-IT" sz="2000" b="1" dirty="0">
                <a:solidFill>
                  <a:srgbClr val="FF0000"/>
                </a:solidFill>
              </a:rPr>
              <a:t>Durante il 3° anno si richiede (</a:t>
            </a:r>
            <a:r>
              <a:rPr lang="it-IT" sz="2000" b="1" i="1" dirty="0" err="1">
                <a:solidFill>
                  <a:srgbClr val="FF0000"/>
                </a:solidFill>
              </a:rPr>
              <a:t>During</a:t>
            </a:r>
            <a:r>
              <a:rPr lang="it-IT" sz="2000" b="1" i="1" dirty="0">
                <a:solidFill>
                  <a:srgbClr val="FF0000"/>
                </a:solidFill>
              </a:rPr>
              <a:t> the 3</a:t>
            </a:r>
            <a:r>
              <a:rPr lang="it-IT" sz="2000" b="1" i="1" baseline="30000" dirty="0">
                <a:solidFill>
                  <a:srgbClr val="FF0000"/>
                </a:solidFill>
              </a:rPr>
              <a:t>rd</a:t>
            </a:r>
            <a:r>
              <a:rPr lang="it-IT" sz="2000" b="1" i="1" dirty="0">
                <a:solidFill>
                  <a:srgbClr val="FF0000"/>
                </a:solidFill>
              </a:rPr>
              <a:t> </a:t>
            </a:r>
            <a:r>
              <a:rPr lang="it-IT" sz="2000" b="1" i="1" dirty="0" err="1">
                <a:solidFill>
                  <a:srgbClr val="FF0000"/>
                </a:solidFill>
              </a:rPr>
              <a:t>year</a:t>
            </a:r>
            <a:r>
              <a:rPr lang="it-IT" sz="2000" b="1" i="1" dirty="0">
                <a:solidFill>
                  <a:srgbClr val="FF0000"/>
                </a:solidFill>
              </a:rPr>
              <a:t> </a:t>
            </a:r>
            <a:r>
              <a:rPr lang="it-IT" sz="2000" b="1" i="1" dirty="0" err="1">
                <a:solidFill>
                  <a:srgbClr val="FF0000"/>
                </a:solidFill>
              </a:rPr>
              <a:t>it</a:t>
            </a:r>
            <a:r>
              <a:rPr lang="it-IT" sz="2000" b="1" i="1" dirty="0">
                <a:solidFill>
                  <a:srgbClr val="FF0000"/>
                </a:solidFill>
              </a:rPr>
              <a:t> </a:t>
            </a:r>
            <a:r>
              <a:rPr lang="it-IT" sz="2000" b="1" i="1" dirty="0" err="1">
                <a:solidFill>
                  <a:srgbClr val="FF0000"/>
                </a:solidFill>
              </a:rPr>
              <a:t>is</a:t>
            </a:r>
            <a:r>
              <a:rPr lang="it-IT" sz="2000" b="1" i="1" dirty="0">
                <a:solidFill>
                  <a:srgbClr val="FF0000"/>
                </a:solidFill>
              </a:rPr>
              <a:t> </a:t>
            </a:r>
            <a:r>
              <a:rPr lang="it-IT" sz="2000" b="1" i="1" dirty="0" err="1">
                <a:solidFill>
                  <a:srgbClr val="FF0000"/>
                </a:solidFill>
              </a:rPr>
              <a:t>required</a:t>
            </a:r>
            <a:r>
              <a:rPr lang="it-IT" sz="2000" b="1" dirty="0">
                <a:solidFill>
                  <a:srgbClr val="FF0000"/>
                </a:solidFill>
              </a:rPr>
              <a:t>)</a:t>
            </a:r>
            <a:r>
              <a:rPr lang="it-IT" sz="2000" b="1" dirty="0" smtClean="0">
                <a:solidFill>
                  <a:srgbClr val="FF0000"/>
                </a:solidFill>
              </a:rPr>
              <a:t>:</a:t>
            </a:r>
          </a:p>
          <a:p>
            <a:pPr algn="ctr">
              <a:lnSpc>
                <a:spcPct val="90000"/>
              </a:lnSpc>
            </a:pPr>
            <a:endParaRPr lang="it-IT" sz="2000" dirty="0">
              <a:solidFill>
                <a:srgbClr val="FF0000"/>
              </a:solidFill>
            </a:endParaRPr>
          </a:p>
          <a:p>
            <a:pPr marL="342900" indent="-342900">
              <a:lnSpc>
                <a:spcPct val="90000"/>
              </a:lnSpc>
              <a:buFontTx/>
              <a:buChar char="-"/>
            </a:pPr>
            <a:r>
              <a:rPr lang="it-IT" sz="2000" dirty="0"/>
              <a:t>l’acquisizione di almeno </a:t>
            </a:r>
            <a:r>
              <a:rPr lang="it-IT" sz="2000" b="1" dirty="0"/>
              <a:t>4 CFU</a:t>
            </a:r>
            <a:r>
              <a:rPr lang="it-IT" sz="2000" dirty="0"/>
              <a:t> riconosciuti dal corso di Dottorato (modalità di acquisizione descritte sopra);</a:t>
            </a:r>
          </a:p>
          <a:p>
            <a:pPr>
              <a:lnSpc>
                <a:spcPct val="90000"/>
              </a:lnSpc>
            </a:pPr>
            <a:r>
              <a:rPr lang="it-IT" sz="2000" dirty="0"/>
              <a:t>      </a:t>
            </a:r>
            <a:r>
              <a:rPr lang="it-IT" sz="2000" i="1" dirty="0"/>
              <a:t> (the </a:t>
            </a:r>
            <a:r>
              <a:rPr lang="it-IT" sz="2000" i="1" dirty="0" err="1"/>
              <a:t>acquisition</a:t>
            </a:r>
            <a:r>
              <a:rPr lang="it-IT" sz="2000" i="1" dirty="0"/>
              <a:t> of </a:t>
            </a:r>
            <a:r>
              <a:rPr lang="it-IT" sz="2000" i="1" dirty="0" err="1"/>
              <a:t>at</a:t>
            </a:r>
            <a:r>
              <a:rPr lang="it-IT" sz="2000" i="1" dirty="0"/>
              <a:t> </a:t>
            </a:r>
            <a:r>
              <a:rPr lang="it-IT" sz="2000" i="1" dirty="0" err="1"/>
              <a:t>least</a:t>
            </a:r>
            <a:r>
              <a:rPr lang="it-IT" sz="2000" i="1" dirty="0"/>
              <a:t> </a:t>
            </a:r>
            <a:r>
              <a:rPr lang="it-IT" sz="2000" b="1" i="1" dirty="0"/>
              <a:t>4 CFU</a:t>
            </a:r>
            <a:r>
              <a:rPr lang="it-IT" sz="2000" i="1" dirty="0"/>
              <a:t> </a:t>
            </a:r>
            <a:r>
              <a:rPr lang="it-IT" sz="2000" i="1" dirty="0" err="1"/>
              <a:t>recognised</a:t>
            </a:r>
            <a:r>
              <a:rPr lang="it-IT" sz="2000" i="1" dirty="0"/>
              <a:t> by the </a:t>
            </a:r>
            <a:r>
              <a:rPr lang="it-IT" sz="2000" i="1" dirty="0" err="1"/>
              <a:t>Doctorate</a:t>
            </a:r>
            <a:r>
              <a:rPr lang="it-IT" sz="2000" i="1" dirty="0"/>
              <a:t> </a:t>
            </a:r>
            <a:r>
              <a:rPr lang="it-IT" sz="2000" i="1" dirty="0" err="1"/>
              <a:t>course</a:t>
            </a:r>
            <a:r>
              <a:rPr lang="it-IT" sz="2000" i="1" dirty="0"/>
              <a:t> </a:t>
            </a:r>
            <a:r>
              <a:rPr lang="mr-IN" sz="2000" i="1" dirty="0"/>
              <a:t>–</a:t>
            </a:r>
            <a:r>
              <a:rPr lang="it-IT" sz="2000" i="1" dirty="0"/>
              <a:t> </a:t>
            </a:r>
            <a:r>
              <a:rPr lang="it-IT" sz="2000" i="1" dirty="0" err="1"/>
              <a:t>acquisition</a:t>
            </a:r>
            <a:r>
              <a:rPr lang="it-IT" sz="2000" i="1" dirty="0"/>
              <a:t> 	</a:t>
            </a:r>
            <a:r>
              <a:rPr lang="it-IT" sz="2000" i="1" dirty="0" err="1"/>
              <a:t>modalities</a:t>
            </a:r>
            <a:r>
              <a:rPr lang="it-IT" sz="2000" i="1" dirty="0"/>
              <a:t> </a:t>
            </a:r>
            <a:r>
              <a:rPr lang="it-IT" sz="2000" i="1" dirty="0" err="1"/>
              <a:t>described</a:t>
            </a:r>
            <a:r>
              <a:rPr lang="it-IT" sz="2000" i="1" dirty="0"/>
              <a:t> </a:t>
            </a:r>
            <a:r>
              <a:rPr lang="it-IT" sz="2000" i="1" dirty="0" err="1"/>
              <a:t>above</a:t>
            </a:r>
            <a:r>
              <a:rPr lang="it-IT" sz="2000" i="1" dirty="0"/>
              <a:t>)</a:t>
            </a:r>
            <a:endParaRPr lang="it-IT" sz="2000" dirty="0"/>
          </a:p>
          <a:p>
            <a:pPr marL="342900" indent="-342900">
              <a:lnSpc>
                <a:spcPct val="90000"/>
              </a:lnSpc>
              <a:buFontTx/>
              <a:buChar char="-"/>
            </a:pPr>
            <a:r>
              <a:rPr lang="it-IT" sz="2000" dirty="0"/>
              <a:t>la partecipazione ad almeno un </a:t>
            </a:r>
            <a:r>
              <a:rPr lang="it-IT" sz="2000" b="1" dirty="0"/>
              <a:t>convegno internazionale </a:t>
            </a:r>
            <a:r>
              <a:rPr lang="it-IT" sz="2000" dirty="0"/>
              <a:t>presentando un intervento orale o poster con primo nome;</a:t>
            </a:r>
          </a:p>
          <a:p>
            <a:pPr>
              <a:lnSpc>
                <a:spcPct val="90000"/>
              </a:lnSpc>
            </a:pPr>
            <a:r>
              <a:rPr lang="it-IT" sz="2000" dirty="0"/>
              <a:t>       </a:t>
            </a:r>
            <a:r>
              <a:rPr lang="it-IT" sz="2000" i="1" dirty="0"/>
              <a:t>(the </a:t>
            </a:r>
            <a:r>
              <a:rPr lang="it-IT" sz="2000" i="1" dirty="0" err="1"/>
              <a:t>participation</a:t>
            </a:r>
            <a:r>
              <a:rPr lang="it-IT" sz="2000" i="1" dirty="0"/>
              <a:t> to an </a:t>
            </a:r>
            <a:r>
              <a:rPr lang="it-IT" sz="2000" b="1" i="1" dirty="0"/>
              <a:t>International </a:t>
            </a:r>
            <a:r>
              <a:rPr lang="it-IT" sz="2000" b="1" i="1" dirty="0" err="1"/>
              <a:t>congress</a:t>
            </a:r>
            <a:r>
              <a:rPr lang="it-IT" sz="2000" i="1" dirty="0"/>
              <a:t>, </a:t>
            </a:r>
            <a:r>
              <a:rPr lang="it-IT" sz="2000" i="1" dirty="0" err="1"/>
              <a:t>at</a:t>
            </a:r>
            <a:r>
              <a:rPr lang="it-IT" sz="2000" i="1" dirty="0"/>
              <a:t> </a:t>
            </a:r>
            <a:r>
              <a:rPr lang="it-IT" sz="2000" i="1" dirty="0" err="1"/>
              <a:t>least</a:t>
            </a:r>
            <a:r>
              <a:rPr lang="it-IT" sz="2000" i="1" dirty="0"/>
              <a:t>, with an </a:t>
            </a:r>
            <a:r>
              <a:rPr lang="it-IT" sz="2000" i="1" dirty="0" err="1"/>
              <a:t>oral</a:t>
            </a:r>
            <a:r>
              <a:rPr lang="it-IT" sz="2000" i="1" dirty="0"/>
              <a:t> or poster 	</a:t>
            </a:r>
            <a:r>
              <a:rPr lang="it-IT" sz="2000" i="1" dirty="0" err="1"/>
              <a:t>presentation</a:t>
            </a:r>
            <a:r>
              <a:rPr lang="it-IT" sz="2000" i="1" dirty="0"/>
              <a:t> </a:t>
            </a:r>
            <a:r>
              <a:rPr lang="it-IT" sz="2000" i="1" dirty="0" err="1"/>
              <a:t>at</a:t>
            </a:r>
            <a:r>
              <a:rPr lang="it-IT" sz="2000" i="1" dirty="0"/>
              <a:t> first </a:t>
            </a:r>
            <a:r>
              <a:rPr lang="it-IT" sz="2000" i="1" dirty="0" err="1"/>
              <a:t>name</a:t>
            </a:r>
            <a:r>
              <a:rPr lang="it-IT" sz="2000" i="1" dirty="0" smtClean="0"/>
              <a:t>)</a:t>
            </a:r>
            <a:endParaRPr lang="it-IT" sz="2000" dirty="0"/>
          </a:p>
          <a:p>
            <a:pPr>
              <a:lnSpc>
                <a:spcPct val="90000"/>
              </a:lnSpc>
            </a:pPr>
            <a:r>
              <a:rPr lang="it-IT" sz="2000" dirty="0" smtClean="0"/>
              <a:t>-     la </a:t>
            </a:r>
            <a:r>
              <a:rPr lang="it-IT" sz="2000" dirty="0"/>
              <a:t>redazione di almeno </a:t>
            </a:r>
            <a:r>
              <a:rPr lang="it-IT" sz="2000" b="1" dirty="0"/>
              <a:t>un articolo in stampa su rivista ISI </a:t>
            </a:r>
            <a:r>
              <a:rPr lang="it-IT" sz="2000" dirty="0"/>
              <a:t>su argomenti inerenti la  </a:t>
            </a:r>
            <a:r>
              <a:rPr lang="it-IT" sz="2000" dirty="0" smtClean="0"/>
              <a:t>  	tesi </a:t>
            </a:r>
            <a:r>
              <a:rPr lang="it-IT" sz="2000" dirty="0"/>
              <a:t>di dottorato o il campo di ricerca generale della tesi.</a:t>
            </a:r>
          </a:p>
          <a:p>
            <a:r>
              <a:rPr lang="it-IT" sz="2000" dirty="0"/>
              <a:t>    </a:t>
            </a:r>
            <a:r>
              <a:rPr lang="it-IT" sz="2000" i="1" dirty="0"/>
              <a:t> </a:t>
            </a:r>
            <a:r>
              <a:rPr lang="it-IT" sz="2000" i="1" dirty="0" smtClean="0"/>
              <a:t>	(</a:t>
            </a:r>
            <a:r>
              <a:rPr lang="it-IT" sz="2000" i="1" dirty="0"/>
              <a:t>the </a:t>
            </a:r>
            <a:r>
              <a:rPr lang="it-IT" sz="2000" i="1" dirty="0" err="1"/>
              <a:t>publication</a:t>
            </a:r>
            <a:r>
              <a:rPr lang="it-IT" sz="2000" i="1" dirty="0"/>
              <a:t> of </a:t>
            </a:r>
            <a:r>
              <a:rPr lang="it-IT" sz="2000" i="1" dirty="0" err="1"/>
              <a:t>at</a:t>
            </a:r>
            <a:r>
              <a:rPr lang="it-IT" sz="2000" i="1" dirty="0"/>
              <a:t> </a:t>
            </a:r>
            <a:r>
              <a:rPr lang="it-IT" sz="2000" i="1" dirty="0" err="1"/>
              <a:t>least</a:t>
            </a:r>
            <a:r>
              <a:rPr lang="it-IT" sz="2000" i="1" dirty="0"/>
              <a:t> </a:t>
            </a:r>
            <a:r>
              <a:rPr lang="it-IT" sz="2000" b="1" i="1" dirty="0"/>
              <a:t>a </a:t>
            </a:r>
            <a:r>
              <a:rPr lang="it-IT" sz="2000" b="1" i="1" dirty="0" err="1"/>
              <a:t>paper</a:t>
            </a:r>
            <a:r>
              <a:rPr lang="it-IT" sz="2000" b="1" i="1" dirty="0"/>
              <a:t> on an ISI journal </a:t>
            </a:r>
            <a:r>
              <a:rPr lang="it-IT" sz="2000" i="1" dirty="0"/>
              <a:t>on </a:t>
            </a:r>
            <a:r>
              <a:rPr lang="it-IT" sz="2000" i="1" dirty="0" err="1"/>
              <a:t>arguments</a:t>
            </a:r>
            <a:r>
              <a:rPr lang="it-IT" sz="2000" i="1" dirty="0"/>
              <a:t> </a:t>
            </a:r>
            <a:r>
              <a:rPr lang="it-IT" sz="2000" i="1" dirty="0" err="1"/>
              <a:t>related</a:t>
            </a:r>
            <a:r>
              <a:rPr lang="it-IT" sz="2000" i="1" dirty="0"/>
              <a:t> to the </a:t>
            </a:r>
            <a:r>
              <a:rPr lang="it-IT" sz="2000" i="1" dirty="0" smtClean="0"/>
              <a:t>	</a:t>
            </a:r>
            <a:r>
              <a:rPr lang="it-IT" sz="2000" i="1" dirty="0" err="1" smtClean="0"/>
              <a:t>doctoral</a:t>
            </a:r>
            <a:r>
              <a:rPr lang="it-IT" sz="2000" i="1" dirty="0" smtClean="0"/>
              <a:t> </a:t>
            </a:r>
            <a:r>
              <a:rPr lang="it-IT" sz="2000" i="1" dirty="0" err="1"/>
              <a:t>project</a:t>
            </a:r>
            <a:r>
              <a:rPr lang="it-IT" sz="2000" i="1" dirty="0"/>
              <a:t> or the general </a:t>
            </a:r>
            <a:r>
              <a:rPr lang="it-IT" sz="2000" i="1" dirty="0" err="1"/>
              <a:t>research</a:t>
            </a:r>
            <a:r>
              <a:rPr lang="it-IT" sz="2000" i="1" dirty="0"/>
              <a:t> </a:t>
            </a:r>
            <a:r>
              <a:rPr lang="it-IT" sz="2000" i="1" dirty="0" err="1"/>
              <a:t>field</a:t>
            </a:r>
            <a:r>
              <a:rPr lang="it-IT" sz="2000" i="1" dirty="0"/>
              <a:t> of the </a:t>
            </a:r>
            <a:r>
              <a:rPr lang="it-IT" sz="2000" i="1" dirty="0" err="1" smtClean="0"/>
              <a:t>thesis</a:t>
            </a:r>
            <a:r>
              <a:rPr lang="it-IT" sz="2000" i="1" dirty="0"/>
              <a:t>)</a:t>
            </a:r>
            <a:endParaRPr lang="it-IT" sz="2000" dirty="0"/>
          </a:p>
          <a:p>
            <a:pPr>
              <a:lnSpc>
                <a:spcPct val="50000"/>
              </a:lnSpc>
            </a:pPr>
            <a:r>
              <a:rPr lang="it-IT" sz="2000" dirty="0"/>
              <a:t> </a:t>
            </a:r>
            <a:endParaRPr lang="en-GB" sz="2000" i="1" dirty="0"/>
          </a:p>
          <a:p>
            <a:pPr algn="ctr">
              <a:lnSpc>
                <a:spcPct val="90000"/>
              </a:lnSpc>
            </a:pPr>
            <a:r>
              <a:rPr lang="it-IT" sz="2000" b="1" dirty="0">
                <a:solidFill>
                  <a:srgbClr val="FF0000"/>
                </a:solidFill>
              </a:rPr>
              <a:t>	</a:t>
            </a:r>
            <a:endParaRPr lang="en-GB" sz="2000" dirty="0"/>
          </a:p>
        </p:txBody>
      </p:sp>
    </p:spTree>
    <p:extLst>
      <p:ext uri="{BB962C8B-B14F-4D97-AF65-F5344CB8AC3E}">
        <p14:creationId xmlns:p14="http://schemas.microsoft.com/office/powerpoint/2010/main" val="28385475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72008" y="1214070"/>
            <a:ext cx="9071992" cy="4272965"/>
          </a:xfrm>
          <a:prstGeom prst="rect">
            <a:avLst/>
          </a:prstGeom>
          <a:noFill/>
        </p:spPr>
        <p:txBody>
          <a:bodyPr wrap="square" rtlCol="0">
            <a:spAutoFit/>
          </a:bodyPr>
          <a:lstStyle/>
          <a:p>
            <a:pPr algn="ctr"/>
            <a:r>
              <a:rPr lang="it-IT" sz="2000" b="1" dirty="0">
                <a:solidFill>
                  <a:srgbClr val="008000"/>
                </a:solidFill>
              </a:rPr>
              <a:t>DOTTORATO TOSCANO DI SCIENZE DELLA TERRA (Università di Firenze, Pisa e Siena)</a:t>
            </a:r>
          </a:p>
          <a:p>
            <a:pPr algn="ctr"/>
            <a:r>
              <a:rPr lang="it-IT" sz="2000" b="1" i="1" dirty="0">
                <a:solidFill>
                  <a:srgbClr val="008000"/>
                </a:solidFill>
              </a:rPr>
              <a:t>TUSCAN </a:t>
            </a:r>
            <a:r>
              <a:rPr lang="it-IT" sz="2000" b="1" i="1" dirty="0" err="1">
                <a:solidFill>
                  <a:srgbClr val="008000"/>
                </a:solidFill>
              </a:rPr>
              <a:t>PhD</a:t>
            </a:r>
            <a:r>
              <a:rPr lang="it-IT" sz="2000" b="1" i="1" dirty="0">
                <a:solidFill>
                  <a:srgbClr val="008000"/>
                </a:solidFill>
              </a:rPr>
              <a:t> COURSE in EARTH SCIENCES (</a:t>
            </a:r>
            <a:r>
              <a:rPr lang="it-IT" sz="2000" b="1" i="1" dirty="0" err="1">
                <a:solidFill>
                  <a:srgbClr val="008000"/>
                </a:solidFill>
              </a:rPr>
              <a:t>Universities</a:t>
            </a:r>
            <a:r>
              <a:rPr lang="it-IT" sz="2000" b="1" i="1" dirty="0">
                <a:solidFill>
                  <a:srgbClr val="008000"/>
                </a:solidFill>
              </a:rPr>
              <a:t> of Florence, Pisa and Siena)  </a:t>
            </a:r>
            <a:endParaRPr lang="it-IT" sz="2000" i="1" dirty="0">
              <a:solidFill>
                <a:srgbClr val="008000"/>
              </a:solidFill>
            </a:endParaRPr>
          </a:p>
          <a:p>
            <a:pPr>
              <a:lnSpc>
                <a:spcPct val="50000"/>
              </a:lnSpc>
            </a:pPr>
            <a:endParaRPr lang="it-IT" sz="2000" dirty="0" smtClean="0"/>
          </a:p>
          <a:p>
            <a:pPr>
              <a:lnSpc>
                <a:spcPct val="50000"/>
              </a:lnSpc>
            </a:pPr>
            <a:r>
              <a:rPr lang="it-IT" sz="2000" dirty="0"/>
              <a:t>  </a:t>
            </a:r>
            <a:endParaRPr lang="it-IT" sz="2000" dirty="0" smtClean="0"/>
          </a:p>
          <a:p>
            <a:pPr>
              <a:lnSpc>
                <a:spcPct val="50000"/>
              </a:lnSpc>
            </a:pPr>
            <a:endParaRPr lang="it-IT" sz="2000" dirty="0"/>
          </a:p>
          <a:p>
            <a:pPr>
              <a:lnSpc>
                <a:spcPct val="50000"/>
              </a:lnSpc>
            </a:pPr>
            <a:endParaRPr lang="it-IT" sz="2000" dirty="0"/>
          </a:p>
          <a:p>
            <a:pPr>
              <a:lnSpc>
                <a:spcPct val="50000"/>
              </a:lnSpc>
            </a:pPr>
            <a:endParaRPr lang="it-IT" sz="2000" dirty="0" smtClean="0"/>
          </a:p>
          <a:p>
            <a:pPr>
              <a:lnSpc>
                <a:spcPct val="50000"/>
              </a:lnSpc>
            </a:pPr>
            <a:endParaRPr lang="it-IT" sz="2000" dirty="0"/>
          </a:p>
          <a:p>
            <a:pPr>
              <a:lnSpc>
                <a:spcPct val="50000"/>
              </a:lnSpc>
            </a:pPr>
            <a:r>
              <a:rPr lang="it-IT" sz="2000" dirty="0"/>
              <a:t> </a:t>
            </a:r>
            <a:endParaRPr lang="en-GB" sz="2000" i="1" dirty="0"/>
          </a:p>
          <a:p>
            <a:pPr algn="ctr">
              <a:lnSpc>
                <a:spcPct val="130000"/>
              </a:lnSpc>
            </a:pPr>
            <a:r>
              <a:rPr lang="it-IT" sz="2000" b="1" dirty="0">
                <a:solidFill>
                  <a:srgbClr val="FF0000"/>
                </a:solidFill>
              </a:rPr>
              <a:t>	Durante i tre anni del corso si richiedono </a:t>
            </a:r>
            <a:r>
              <a:rPr lang="it-IT" sz="2000" b="1" dirty="0" smtClean="0">
                <a:solidFill>
                  <a:srgbClr val="FF0000"/>
                </a:solidFill>
              </a:rPr>
              <a:t>anche: </a:t>
            </a:r>
            <a:endParaRPr lang="it-IT" sz="2000" b="1" dirty="0">
              <a:solidFill>
                <a:srgbClr val="FF0000"/>
              </a:solidFill>
            </a:endParaRPr>
          </a:p>
          <a:p>
            <a:pPr algn="ctr">
              <a:lnSpc>
                <a:spcPct val="130000"/>
              </a:lnSpc>
            </a:pPr>
            <a:r>
              <a:rPr lang="it-IT" sz="2000" b="1" u="sng" dirty="0"/>
              <a:t>6 CFU di </a:t>
            </a:r>
            <a:r>
              <a:rPr lang="it-IT" sz="2000" b="1" u="sng" dirty="0" smtClean="0"/>
              <a:t>Didattica Trasversale </a:t>
            </a:r>
            <a:r>
              <a:rPr lang="it-IT" sz="2000" b="1" i="1" u="sng" dirty="0" smtClean="0"/>
              <a:t>(Soft </a:t>
            </a:r>
            <a:r>
              <a:rPr lang="it-IT" sz="2000" b="1" i="1" u="sng" dirty="0"/>
              <a:t>and </a:t>
            </a:r>
            <a:r>
              <a:rPr lang="it-IT" sz="2000" b="1" i="1" u="sng" dirty="0" err="1"/>
              <a:t>Complementary</a:t>
            </a:r>
            <a:r>
              <a:rPr lang="it-IT" sz="2000" b="1" i="1" u="sng" dirty="0"/>
              <a:t> </a:t>
            </a:r>
            <a:r>
              <a:rPr lang="it-IT" sz="2000" b="1" i="1" u="sng" dirty="0" err="1" smtClean="0"/>
              <a:t>Skills</a:t>
            </a:r>
            <a:r>
              <a:rPr lang="it-IT" sz="2000" b="1" i="1" u="sng" dirty="0" smtClean="0"/>
              <a:t>)</a:t>
            </a:r>
          </a:p>
          <a:p>
            <a:pPr algn="ctr">
              <a:lnSpc>
                <a:spcPct val="130000"/>
              </a:lnSpc>
            </a:pPr>
            <a:endParaRPr lang="it-IT" sz="2000" b="1" u="sng" dirty="0"/>
          </a:p>
          <a:p>
            <a:pPr algn="ctr">
              <a:lnSpc>
                <a:spcPct val="130000"/>
              </a:lnSpc>
            </a:pPr>
            <a:r>
              <a:rPr lang="it-IT" sz="2000" b="1" dirty="0" smtClean="0"/>
              <a:t>(</a:t>
            </a:r>
            <a:r>
              <a:rPr lang="it-IT" sz="2000" b="1" i="1" u="sng" dirty="0" smtClean="0">
                <a:solidFill>
                  <a:srgbClr val="000000"/>
                </a:solidFill>
              </a:rPr>
              <a:t>6 formative </a:t>
            </a:r>
            <a:r>
              <a:rPr lang="it-IT" sz="2000" b="1" i="1" u="sng" dirty="0" err="1">
                <a:solidFill>
                  <a:srgbClr val="000000"/>
                </a:solidFill>
              </a:rPr>
              <a:t>credits</a:t>
            </a:r>
            <a:r>
              <a:rPr lang="it-IT" sz="2000" b="1" i="1" u="sng" dirty="0">
                <a:solidFill>
                  <a:srgbClr val="000000"/>
                </a:solidFill>
              </a:rPr>
              <a:t> of Soft and </a:t>
            </a:r>
            <a:r>
              <a:rPr lang="it-IT" sz="2000" b="1" i="1" u="sng" dirty="0" err="1">
                <a:solidFill>
                  <a:srgbClr val="000000"/>
                </a:solidFill>
              </a:rPr>
              <a:t>Complementary</a:t>
            </a:r>
            <a:r>
              <a:rPr lang="it-IT" sz="2000" b="1" i="1" u="sng" dirty="0">
                <a:solidFill>
                  <a:srgbClr val="000000"/>
                </a:solidFill>
              </a:rPr>
              <a:t> </a:t>
            </a:r>
            <a:r>
              <a:rPr lang="it-IT" sz="2000" b="1" i="1" u="sng" dirty="0" err="1">
                <a:solidFill>
                  <a:srgbClr val="000000"/>
                </a:solidFill>
              </a:rPr>
              <a:t>Skills</a:t>
            </a:r>
            <a:r>
              <a:rPr lang="it-IT" sz="2000" b="1" i="1" u="sng" dirty="0">
                <a:solidFill>
                  <a:srgbClr val="000000"/>
                </a:solidFill>
              </a:rPr>
              <a:t> </a:t>
            </a:r>
            <a:endParaRPr lang="it-IT" sz="2000" b="1" i="1" u="sng" dirty="0" smtClean="0">
              <a:solidFill>
                <a:srgbClr val="000000"/>
              </a:solidFill>
            </a:endParaRPr>
          </a:p>
          <a:p>
            <a:pPr algn="ctr">
              <a:lnSpc>
                <a:spcPct val="130000"/>
              </a:lnSpc>
            </a:pPr>
            <a:r>
              <a:rPr lang="it-IT" sz="2000" b="1" i="1" dirty="0" smtClean="0">
                <a:solidFill>
                  <a:srgbClr val="FF0000"/>
                </a:solidFill>
              </a:rPr>
              <a:t>are </a:t>
            </a:r>
            <a:r>
              <a:rPr lang="it-IT" sz="2000" b="1" i="1" dirty="0" err="1" smtClean="0">
                <a:solidFill>
                  <a:srgbClr val="FF0000"/>
                </a:solidFill>
              </a:rPr>
              <a:t>also</a:t>
            </a:r>
            <a:r>
              <a:rPr lang="it-IT" sz="2000" b="1" i="1" dirty="0" smtClean="0">
                <a:solidFill>
                  <a:srgbClr val="FF0000"/>
                </a:solidFill>
              </a:rPr>
              <a:t> </a:t>
            </a:r>
            <a:r>
              <a:rPr lang="it-IT" sz="2000" b="1" i="1" dirty="0" err="1" smtClean="0">
                <a:solidFill>
                  <a:srgbClr val="FF0000"/>
                </a:solidFill>
              </a:rPr>
              <a:t>required</a:t>
            </a:r>
            <a:r>
              <a:rPr lang="it-IT" sz="2000" b="1" i="1" dirty="0">
                <a:solidFill>
                  <a:srgbClr val="FF0000"/>
                </a:solidFill>
              </a:rPr>
              <a:t> </a:t>
            </a:r>
            <a:r>
              <a:rPr lang="it-IT" sz="2000" b="1" i="1" dirty="0" err="1" smtClean="0">
                <a:solidFill>
                  <a:srgbClr val="FF0000"/>
                </a:solidFill>
              </a:rPr>
              <a:t>during</a:t>
            </a:r>
            <a:r>
              <a:rPr lang="it-IT" sz="2000" b="1" i="1" dirty="0" smtClean="0">
                <a:solidFill>
                  <a:srgbClr val="FF0000"/>
                </a:solidFill>
              </a:rPr>
              <a:t> </a:t>
            </a:r>
            <a:r>
              <a:rPr lang="it-IT" sz="2000" b="1" i="1" dirty="0">
                <a:solidFill>
                  <a:srgbClr val="FF0000"/>
                </a:solidFill>
              </a:rPr>
              <a:t>the </a:t>
            </a:r>
            <a:r>
              <a:rPr lang="it-IT" sz="2000" b="1" i="1" dirty="0" err="1">
                <a:solidFill>
                  <a:srgbClr val="FF0000"/>
                </a:solidFill>
              </a:rPr>
              <a:t>three</a:t>
            </a:r>
            <a:r>
              <a:rPr lang="it-IT" sz="2000" b="1" i="1" dirty="0">
                <a:solidFill>
                  <a:srgbClr val="FF0000"/>
                </a:solidFill>
              </a:rPr>
              <a:t> </a:t>
            </a:r>
            <a:r>
              <a:rPr lang="it-IT" sz="2000" b="1" i="1" dirty="0" err="1">
                <a:solidFill>
                  <a:srgbClr val="FF0000"/>
                </a:solidFill>
              </a:rPr>
              <a:t>years</a:t>
            </a:r>
            <a:r>
              <a:rPr lang="it-IT" sz="2000" b="1" i="1" dirty="0">
                <a:solidFill>
                  <a:srgbClr val="FF0000"/>
                </a:solidFill>
              </a:rPr>
              <a:t> of the </a:t>
            </a:r>
            <a:r>
              <a:rPr lang="it-IT" sz="2000" b="1" i="1" dirty="0" err="1" smtClean="0">
                <a:solidFill>
                  <a:srgbClr val="FF0000"/>
                </a:solidFill>
              </a:rPr>
              <a:t>course</a:t>
            </a:r>
            <a:r>
              <a:rPr lang="it-IT" sz="2000" b="1" dirty="0" smtClean="0">
                <a:solidFill>
                  <a:srgbClr val="000000"/>
                </a:solidFill>
              </a:rPr>
              <a:t>)</a:t>
            </a:r>
            <a:endParaRPr lang="it-IT" sz="2000" dirty="0">
              <a:solidFill>
                <a:srgbClr val="000000"/>
              </a:solidFill>
            </a:endParaRPr>
          </a:p>
          <a:p>
            <a:pPr marL="285750" indent="-285750">
              <a:lnSpc>
                <a:spcPct val="110000"/>
              </a:lnSpc>
              <a:buFontTx/>
              <a:buChar char="-"/>
            </a:pPr>
            <a:endParaRPr lang="en-GB" sz="2000" dirty="0"/>
          </a:p>
        </p:txBody>
      </p:sp>
    </p:spTree>
    <p:extLst>
      <p:ext uri="{BB962C8B-B14F-4D97-AF65-F5344CB8AC3E}">
        <p14:creationId xmlns:p14="http://schemas.microsoft.com/office/powerpoint/2010/main" val="275677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2">
            <a:extLst>
              <a:ext uri="{FF2B5EF4-FFF2-40B4-BE49-F238E27FC236}">
                <a16:creationId xmlns:a16="http://schemas.microsoft.com/office/drawing/2014/main" xmlns="" id="{472567E5-65F0-415D-9E8C-F31F09281475}"/>
              </a:ext>
            </a:extLst>
          </p:cNvPr>
          <p:cNvSpPr>
            <a:spLocks noGrp="1"/>
          </p:cNvSpPr>
          <p:nvPr>
            <p:ph idx="1"/>
          </p:nvPr>
        </p:nvSpPr>
        <p:spPr>
          <a:xfrm>
            <a:off x="323528" y="1268760"/>
            <a:ext cx="8568951" cy="5400600"/>
          </a:xfrm>
        </p:spPr>
        <p:txBody>
          <a:bodyPr>
            <a:normAutofit fontScale="77500" lnSpcReduction="20000"/>
          </a:bodyPr>
          <a:lstStyle/>
          <a:p>
            <a:pPr>
              <a:buFont typeface="Wingdings" panose="05000000000000000000" pitchFamily="2" charset="2"/>
              <a:buChar char="q"/>
            </a:pPr>
            <a:r>
              <a:rPr lang="it-IT" sz="3400" b="1" dirty="0"/>
              <a:t>Articolo 17 </a:t>
            </a:r>
            <a:r>
              <a:rPr lang="en-US" sz="3400" b="1" dirty="0"/>
              <a:t>Rights and duties of doctoral students</a:t>
            </a:r>
          </a:p>
          <a:p>
            <a:pPr>
              <a:buFont typeface="Wingdings" panose="05000000000000000000" pitchFamily="2" charset="2"/>
              <a:buChar char="q"/>
            </a:pPr>
            <a:endParaRPr lang="en-US" sz="3400" b="1" dirty="0"/>
          </a:p>
          <a:p>
            <a:pPr marL="0" indent="0">
              <a:buNone/>
            </a:pPr>
            <a:r>
              <a:rPr lang="en-US" sz="2900" dirty="0"/>
              <a:t>1. The student has the status of “university student”.</a:t>
            </a:r>
          </a:p>
          <a:p>
            <a:pPr marL="0" indent="0">
              <a:buNone/>
            </a:pPr>
            <a:r>
              <a:rPr lang="en-US" sz="2900" dirty="0"/>
              <a:t>2. The doctoral course is an exclusive full-time commitment. </a:t>
            </a:r>
          </a:p>
          <a:p>
            <a:pPr marL="0" indent="0" algn="ctr">
              <a:buNone/>
            </a:pPr>
            <a:r>
              <a:rPr lang="en-US" sz="2900" b="1" dirty="0">
                <a:solidFill>
                  <a:srgbClr val="FF0000"/>
                </a:solidFill>
              </a:rPr>
              <a:t>A specific form for the authorization of extra doctoral work activities must be submitted to the coordinator </a:t>
            </a:r>
          </a:p>
          <a:p>
            <a:pPr marL="0" indent="0" algn="ctr">
              <a:buNone/>
            </a:pPr>
            <a:r>
              <a:rPr lang="en-US" sz="2900" b="1" dirty="0">
                <a:solidFill>
                  <a:srgbClr val="FF0000"/>
                </a:solidFill>
              </a:rPr>
              <a:t>and sent in c/c to the secretariat </a:t>
            </a:r>
            <a:endParaRPr lang="en-US" sz="2900" b="1" dirty="0">
              <a:solidFill>
                <a:srgbClr val="0000FF"/>
              </a:solidFill>
            </a:endParaRPr>
          </a:p>
          <a:p>
            <a:pPr marL="0" indent="0" algn="just">
              <a:buNone/>
            </a:pPr>
            <a:r>
              <a:rPr lang="en-US" sz="2900" dirty="0"/>
              <a:t>3. Doctoral students must carry out study and research activities assiduously according to the program established by the Academic board</a:t>
            </a:r>
            <a:r>
              <a:rPr lang="en-US" sz="2900" dirty="0">
                <a:solidFill>
                  <a:srgbClr val="008000"/>
                </a:solidFill>
              </a:rPr>
              <a:t>. </a:t>
            </a:r>
          </a:p>
          <a:p>
            <a:pPr marL="0" indent="0" algn="just">
              <a:buNone/>
            </a:pPr>
            <a:r>
              <a:rPr lang="en-US" sz="2900" b="1" dirty="0">
                <a:solidFill>
                  <a:srgbClr val="0000FF"/>
                </a:solidFill>
              </a:rPr>
              <a:t>At the end of each year of the course, </a:t>
            </a:r>
            <a:r>
              <a:rPr lang="en-US" sz="2900" b="1" u="sng" dirty="0">
                <a:solidFill>
                  <a:srgbClr val="0000FF"/>
                </a:solidFill>
              </a:rPr>
              <a:t>a written report is mandatory for the evaluation of each student. </a:t>
            </a:r>
          </a:p>
          <a:p>
            <a:pPr marL="0" indent="0" algn="just">
              <a:buNone/>
            </a:pPr>
            <a:r>
              <a:rPr lang="en-US" sz="2900" b="1" dirty="0">
                <a:solidFill>
                  <a:srgbClr val="0000FF"/>
                </a:solidFill>
              </a:rPr>
              <a:t>The report will be edited taking into account the research activities carried out and the participation in seminars, congresses and other scientific initiatives, publications, as well as, at the end of the course, the doctoral thesis.</a:t>
            </a:r>
          </a:p>
          <a:p>
            <a:pPr marL="0" indent="0" algn="ctr">
              <a:buNone/>
            </a:pPr>
            <a:r>
              <a:rPr lang="en-US" sz="2900" b="1" dirty="0">
                <a:solidFill>
                  <a:srgbClr val="FF0000"/>
                </a:solidFill>
              </a:rPr>
              <a:t>The signed report, also validated by the sign of the tutor, must be sent to the coordinator and in c/c to the secretariat</a:t>
            </a:r>
            <a:endParaRPr lang="it-IT" sz="2900" b="1" dirty="0">
              <a:solidFill>
                <a:srgbClr val="FF0000"/>
              </a:solidFill>
            </a:endParaRPr>
          </a:p>
        </p:txBody>
      </p:sp>
      <p:sp>
        <p:nvSpPr>
          <p:cNvPr id="5" name="CasellaDiTesto 4"/>
          <p:cNvSpPr txBox="1"/>
          <p:nvPr/>
        </p:nvSpPr>
        <p:spPr>
          <a:xfrm>
            <a:off x="0" y="832862"/>
            <a:ext cx="9144000" cy="369332"/>
          </a:xfrm>
          <a:prstGeom prst="rect">
            <a:avLst/>
          </a:prstGeom>
          <a:noFill/>
        </p:spPr>
        <p:txBody>
          <a:bodyPr wrap="square" rtlCol="0">
            <a:spAutoFit/>
          </a:bodyPr>
          <a:lstStyle/>
          <a:p>
            <a:pPr algn="ctr"/>
            <a:r>
              <a:rPr lang="it-IT" b="1" i="1" dirty="0" err="1">
                <a:solidFill>
                  <a:srgbClr val="008000"/>
                </a:solidFill>
              </a:rPr>
              <a:t>Regulation</a:t>
            </a:r>
            <a:r>
              <a:rPr lang="it-IT" b="1" i="1" dirty="0">
                <a:solidFill>
                  <a:srgbClr val="008000"/>
                </a:solidFill>
              </a:rPr>
              <a:t>: «Decreto rettorale, 4 luglio 2013, n. 670 - </a:t>
            </a:r>
            <a:r>
              <a:rPr lang="it-IT" b="1" i="1" dirty="0" err="1">
                <a:solidFill>
                  <a:srgbClr val="008000"/>
                </a:solidFill>
              </a:rPr>
              <a:t>prot</a:t>
            </a:r>
            <a:r>
              <a:rPr lang="it-IT" b="1" i="1" dirty="0">
                <a:solidFill>
                  <a:srgbClr val="008000"/>
                </a:solidFill>
              </a:rPr>
              <a:t>. n. 47910</a:t>
            </a:r>
            <a:r>
              <a:rPr lang="it-IT" b="1" i="1" dirty="0" smtClean="0">
                <a:solidFill>
                  <a:srgbClr val="008000"/>
                </a:solidFill>
              </a:rPr>
              <a:t>»</a:t>
            </a:r>
            <a:endParaRPr lang="en-GB" i="1" dirty="0">
              <a:solidFill>
                <a:srgbClr val="008000"/>
              </a:solidFill>
            </a:endParaRPr>
          </a:p>
        </p:txBody>
      </p:sp>
    </p:spTree>
    <p:extLst>
      <p:ext uri="{BB962C8B-B14F-4D97-AF65-F5344CB8AC3E}">
        <p14:creationId xmlns:p14="http://schemas.microsoft.com/office/powerpoint/2010/main" val="4058517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A727C190-A9E7-4838-8398-99221E0A906F}"/>
              </a:ext>
            </a:extLst>
          </p:cNvPr>
          <p:cNvSpPr>
            <a:spLocks noGrp="1"/>
          </p:cNvSpPr>
          <p:nvPr>
            <p:ph idx="1"/>
          </p:nvPr>
        </p:nvSpPr>
        <p:spPr>
          <a:xfrm>
            <a:off x="0" y="1700808"/>
            <a:ext cx="9144000" cy="4525963"/>
          </a:xfrm>
        </p:spPr>
        <p:txBody>
          <a:bodyPr>
            <a:normAutofit fontScale="62500" lnSpcReduction="20000"/>
          </a:bodyPr>
          <a:lstStyle/>
          <a:p>
            <a:r>
              <a:rPr lang="en-US" b="1" dirty="0"/>
              <a:t>Art. 8 Functioning</a:t>
            </a:r>
            <a:r>
              <a:rPr lang="en-US" dirty="0"/>
              <a:t>. </a:t>
            </a:r>
          </a:p>
          <a:p>
            <a:pPr marL="0" indent="0">
              <a:buNone/>
            </a:pPr>
            <a:r>
              <a:rPr lang="en-US" dirty="0"/>
              <a:t>The Academic Board: </a:t>
            </a:r>
          </a:p>
          <a:p>
            <a:pPr marL="0" indent="0">
              <a:buNone/>
            </a:pPr>
            <a:r>
              <a:rPr lang="en-US" dirty="0"/>
              <a:t>	</a:t>
            </a:r>
            <a:r>
              <a:rPr lang="en-US" b="1" dirty="0"/>
              <a:t>a</a:t>
            </a:r>
            <a:r>
              <a:rPr lang="en-US" dirty="0"/>
              <a:t>. agrees with each Ph.D. </a:t>
            </a:r>
            <a:r>
              <a:rPr lang="en-US" dirty="0">
                <a:solidFill>
                  <a:srgbClr val="000000"/>
                </a:solidFill>
              </a:rPr>
              <a:t>student the topic and research program  of the PhD thesis and indicates the tutor;</a:t>
            </a:r>
          </a:p>
          <a:p>
            <a:pPr marL="0" indent="0" algn="ctr">
              <a:buNone/>
            </a:pPr>
            <a:r>
              <a:rPr lang="en-US" b="1" dirty="0">
                <a:solidFill>
                  <a:srgbClr val="FF0000"/>
                </a:solidFill>
              </a:rPr>
              <a:t>The Request for Changes of the thesis title and tutor/co-tutor or insertion of a new co-tutor must be addressed to the coordinator</a:t>
            </a:r>
          </a:p>
          <a:p>
            <a:pPr marL="0" indent="0" algn="ctr">
              <a:buNone/>
            </a:pPr>
            <a:r>
              <a:rPr lang="en-US" b="1" i="1" dirty="0">
                <a:solidFill>
                  <a:srgbClr val="000000"/>
                </a:solidFill>
              </a:rPr>
              <a:t>(</a:t>
            </a:r>
            <a:r>
              <a:rPr lang="en-US" b="1" i="1" u="sng" dirty="0">
                <a:solidFill>
                  <a:srgbClr val="000000"/>
                </a:solidFill>
              </a:rPr>
              <a:t>not more than two co-tutors, one internal and one external to the Doctorate Course</a:t>
            </a:r>
            <a:r>
              <a:rPr lang="en-US" b="1" i="1" dirty="0">
                <a:solidFill>
                  <a:srgbClr val="000000"/>
                </a:solidFill>
              </a:rPr>
              <a:t>)</a:t>
            </a:r>
          </a:p>
          <a:p>
            <a:pPr marL="0" indent="0" algn="ctr">
              <a:buNone/>
            </a:pPr>
            <a:endParaRPr lang="en-US" i="1" dirty="0">
              <a:solidFill>
                <a:srgbClr val="FF0000"/>
              </a:solidFill>
            </a:endParaRPr>
          </a:p>
          <a:p>
            <a:pPr marL="0" indent="0">
              <a:buNone/>
            </a:pPr>
            <a:r>
              <a:rPr lang="en-US" dirty="0"/>
              <a:t>	</a:t>
            </a:r>
            <a:r>
              <a:rPr lang="en-US" b="1" dirty="0"/>
              <a:t>b</a:t>
            </a:r>
            <a:r>
              <a:rPr lang="en-US" dirty="0"/>
              <a:t>. establishes the calendar of the activities of each year of the course as well as the annual control procedures on the scientific activity and cultural training of PhD students;</a:t>
            </a:r>
          </a:p>
          <a:p>
            <a:pPr marL="0" indent="0" algn="ctr">
              <a:buNone/>
            </a:pPr>
            <a:r>
              <a:rPr lang="en-US" b="1" dirty="0">
                <a:solidFill>
                  <a:srgbClr val="FF0000"/>
                </a:solidFill>
              </a:rPr>
              <a:t>Months of staying abroad, authorization and confirmation of staying  abroad, soft skills of 6 credits;</a:t>
            </a:r>
          </a:p>
          <a:p>
            <a:pPr marL="0" indent="0">
              <a:buNone/>
            </a:pPr>
            <a:r>
              <a:rPr lang="en-US" dirty="0"/>
              <a:t>	</a:t>
            </a:r>
            <a:r>
              <a:rPr lang="en-US" b="1" dirty="0"/>
              <a:t>c.</a:t>
            </a:r>
            <a:r>
              <a:rPr lang="en-US" dirty="0"/>
              <a:t> authorizes the PhD student to spend training and study periods exceeding six consecutive months at Italian and foreigner Universities or research Institutes; </a:t>
            </a:r>
            <a:r>
              <a:rPr lang="en-US" b="1" u="sng" dirty="0"/>
              <a:t>the staying abroad may not exceed 18 months</a:t>
            </a:r>
            <a:r>
              <a:rPr lang="en-US" dirty="0"/>
              <a:t>;</a:t>
            </a:r>
          </a:p>
          <a:p>
            <a:endParaRPr lang="it-IT" dirty="0"/>
          </a:p>
        </p:txBody>
      </p:sp>
      <p:sp>
        <p:nvSpPr>
          <p:cNvPr id="5" name="CasellaDiTesto 4"/>
          <p:cNvSpPr txBox="1"/>
          <p:nvPr/>
        </p:nvSpPr>
        <p:spPr>
          <a:xfrm>
            <a:off x="0" y="980728"/>
            <a:ext cx="9144000" cy="369332"/>
          </a:xfrm>
          <a:prstGeom prst="rect">
            <a:avLst/>
          </a:prstGeom>
          <a:noFill/>
        </p:spPr>
        <p:txBody>
          <a:bodyPr wrap="square" rtlCol="0">
            <a:spAutoFit/>
          </a:bodyPr>
          <a:lstStyle/>
          <a:p>
            <a:pPr algn="ctr"/>
            <a:r>
              <a:rPr lang="it-IT" b="1" i="1" dirty="0" err="1">
                <a:solidFill>
                  <a:srgbClr val="008000"/>
                </a:solidFill>
              </a:rPr>
              <a:t>Regulation</a:t>
            </a:r>
            <a:r>
              <a:rPr lang="it-IT" b="1" i="1" dirty="0">
                <a:solidFill>
                  <a:srgbClr val="008000"/>
                </a:solidFill>
              </a:rPr>
              <a:t>: «Decreto rettorale, 4 luglio 2013, n. 670 - </a:t>
            </a:r>
            <a:r>
              <a:rPr lang="it-IT" b="1" i="1" dirty="0" err="1">
                <a:solidFill>
                  <a:srgbClr val="008000"/>
                </a:solidFill>
              </a:rPr>
              <a:t>prot</a:t>
            </a:r>
            <a:r>
              <a:rPr lang="it-IT" b="1" i="1" dirty="0">
                <a:solidFill>
                  <a:srgbClr val="008000"/>
                </a:solidFill>
              </a:rPr>
              <a:t>. n. 47910</a:t>
            </a:r>
            <a:r>
              <a:rPr lang="it-IT" b="1" i="1" dirty="0" smtClean="0">
                <a:solidFill>
                  <a:srgbClr val="008000"/>
                </a:solidFill>
              </a:rPr>
              <a:t>»</a:t>
            </a:r>
            <a:endParaRPr lang="en-GB" i="1" dirty="0">
              <a:solidFill>
                <a:srgbClr val="008000"/>
              </a:solidFill>
            </a:endParaRPr>
          </a:p>
        </p:txBody>
      </p:sp>
    </p:spTree>
    <p:extLst>
      <p:ext uri="{BB962C8B-B14F-4D97-AF65-F5344CB8AC3E}">
        <p14:creationId xmlns:p14="http://schemas.microsoft.com/office/powerpoint/2010/main" val="15853758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18646640-5139-49E7-ABFE-5D196E45C6D3}"/>
              </a:ext>
            </a:extLst>
          </p:cNvPr>
          <p:cNvSpPr>
            <a:spLocks noGrp="1"/>
          </p:cNvSpPr>
          <p:nvPr>
            <p:ph idx="1"/>
          </p:nvPr>
        </p:nvSpPr>
        <p:spPr/>
        <p:txBody>
          <a:bodyPr>
            <a:normAutofit fontScale="40000" lnSpcReduction="20000"/>
          </a:bodyPr>
          <a:lstStyle/>
          <a:p>
            <a:pPr marL="0" indent="0">
              <a:buNone/>
            </a:pPr>
            <a:r>
              <a:rPr lang="it-IT" dirty="0"/>
              <a:t> </a:t>
            </a:r>
          </a:p>
          <a:p>
            <a:pPr marL="0" indent="0" algn="just">
              <a:buNone/>
            </a:pPr>
            <a:r>
              <a:rPr lang="en-US" sz="5500" b="1" dirty="0"/>
              <a:t>d</a:t>
            </a:r>
            <a:r>
              <a:rPr lang="en-US" sz="5500" dirty="0"/>
              <a:t>. Authorize the stipulation of agreements with other public or private institutions;</a:t>
            </a:r>
          </a:p>
          <a:p>
            <a:pPr marL="0" indent="0" algn="ctr">
              <a:buNone/>
            </a:pPr>
            <a:r>
              <a:rPr lang="en-US" sz="5500" b="1" dirty="0">
                <a:solidFill>
                  <a:srgbClr val="FF0000"/>
                </a:solidFill>
              </a:rPr>
              <a:t>The agreement for joint doctoral course or for research training should be edited and signed within the first year of the course.</a:t>
            </a:r>
          </a:p>
          <a:p>
            <a:pPr marL="0" indent="0" algn="ctr">
              <a:buNone/>
            </a:pPr>
            <a:endParaRPr lang="en-US" sz="5500" b="1" dirty="0">
              <a:solidFill>
                <a:srgbClr val="FF0000"/>
              </a:solidFill>
            </a:endParaRPr>
          </a:p>
          <a:p>
            <a:pPr marL="0" indent="0" algn="just">
              <a:buNone/>
            </a:pPr>
            <a:r>
              <a:rPr lang="en-US" sz="5500" b="1" dirty="0"/>
              <a:t>e</a:t>
            </a:r>
            <a:r>
              <a:rPr lang="en-US" sz="5500" dirty="0"/>
              <a:t>. </a:t>
            </a:r>
            <a:r>
              <a:rPr lang="en-US" sz="5500" dirty="0">
                <a:solidFill>
                  <a:srgbClr val="000000"/>
                </a:solidFill>
              </a:rPr>
              <a:t>approves the participation of PhD students in national or international research projects related to particular aspects of the PhD project;</a:t>
            </a:r>
          </a:p>
          <a:p>
            <a:pPr marL="0" indent="0" algn="just">
              <a:buNone/>
            </a:pPr>
            <a:endParaRPr lang="en-US" sz="5500" dirty="0">
              <a:solidFill>
                <a:srgbClr val="000000"/>
              </a:solidFill>
            </a:endParaRPr>
          </a:p>
          <a:p>
            <a:pPr marL="0" indent="0" algn="just">
              <a:lnSpc>
                <a:spcPts val="2640"/>
              </a:lnSpc>
              <a:spcBef>
                <a:spcPts val="0"/>
              </a:spcBef>
              <a:buNone/>
            </a:pPr>
            <a:r>
              <a:rPr lang="en-US" sz="5500" b="1" dirty="0"/>
              <a:t>f.</a:t>
            </a:r>
            <a:r>
              <a:rPr lang="en-US" sz="5500" dirty="0"/>
              <a:t> evaluates the </a:t>
            </a:r>
            <a:r>
              <a:rPr lang="en-US" sz="5500" b="1" dirty="0"/>
              <a:t>annual</a:t>
            </a:r>
            <a:r>
              <a:rPr lang="en-US" sz="5500" dirty="0"/>
              <a:t> </a:t>
            </a:r>
            <a:r>
              <a:rPr lang="en-US" sz="5500" b="1" dirty="0"/>
              <a:t>reports</a:t>
            </a:r>
            <a:r>
              <a:rPr lang="en-US" sz="5500" dirty="0"/>
              <a:t> on the activity of each PhD students; decides on admission to the next year of the course. In the case of a negative assessment, with justified and detailed resolution, the PhD student can be excluded from the continuation of the course;</a:t>
            </a:r>
            <a:r>
              <a:rPr lang="it-IT" sz="8800" i="1" dirty="0"/>
              <a:t>	</a:t>
            </a:r>
            <a:endParaRPr lang="it-IT" sz="8800" dirty="0"/>
          </a:p>
        </p:txBody>
      </p:sp>
      <p:sp>
        <p:nvSpPr>
          <p:cNvPr id="4" name="CasellaDiTesto 3"/>
          <p:cNvSpPr txBox="1"/>
          <p:nvPr/>
        </p:nvSpPr>
        <p:spPr>
          <a:xfrm>
            <a:off x="0" y="1043444"/>
            <a:ext cx="9144000" cy="369332"/>
          </a:xfrm>
          <a:prstGeom prst="rect">
            <a:avLst/>
          </a:prstGeom>
          <a:noFill/>
        </p:spPr>
        <p:txBody>
          <a:bodyPr wrap="square" rtlCol="0">
            <a:spAutoFit/>
          </a:bodyPr>
          <a:lstStyle/>
          <a:p>
            <a:pPr algn="ctr"/>
            <a:r>
              <a:rPr lang="it-IT" b="1" i="1" dirty="0" err="1">
                <a:solidFill>
                  <a:srgbClr val="008000"/>
                </a:solidFill>
              </a:rPr>
              <a:t>Regulation</a:t>
            </a:r>
            <a:r>
              <a:rPr lang="it-IT" b="1" i="1" dirty="0">
                <a:solidFill>
                  <a:srgbClr val="008000"/>
                </a:solidFill>
              </a:rPr>
              <a:t>: «Decreto rettorale, 4 luglio 2013, n. 670 - </a:t>
            </a:r>
            <a:r>
              <a:rPr lang="it-IT" b="1" i="1" dirty="0" err="1">
                <a:solidFill>
                  <a:srgbClr val="008000"/>
                </a:solidFill>
              </a:rPr>
              <a:t>prot</a:t>
            </a:r>
            <a:r>
              <a:rPr lang="it-IT" b="1" i="1" dirty="0">
                <a:solidFill>
                  <a:srgbClr val="008000"/>
                </a:solidFill>
              </a:rPr>
              <a:t>. n. 47910</a:t>
            </a:r>
            <a:r>
              <a:rPr lang="it-IT" b="1" i="1" dirty="0" smtClean="0">
                <a:solidFill>
                  <a:srgbClr val="008000"/>
                </a:solidFill>
              </a:rPr>
              <a:t>»</a:t>
            </a:r>
            <a:endParaRPr lang="en-GB" i="1" dirty="0">
              <a:solidFill>
                <a:srgbClr val="008000"/>
              </a:solidFill>
            </a:endParaRPr>
          </a:p>
        </p:txBody>
      </p:sp>
    </p:spTree>
    <p:extLst>
      <p:ext uri="{BB962C8B-B14F-4D97-AF65-F5344CB8AC3E}">
        <p14:creationId xmlns:p14="http://schemas.microsoft.com/office/powerpoint/2010/main" val="4070334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18646640-5139-49E7-ABFE-5D196E45C6D3}"/>
              </a:ext>
            </a:extLst>
          </p:cNvPr>
          <p:cNvSpPr>
            <a:spLocks noGrp="1"/>
          </p:cNvSpPr>
          <p:nvPr>
            <p:ph idx="1"/>
          </p:nvPr>
        </p:nvSpPr>
        <p:spPr/>
        <p:txBody>
          <a:bodyPr>
            <a:normAutofit/>
          </a:bodyPr>
          <a:lstStyle/>
          <a:p>
            <a:pPr marL="0" indent="0">
              <a:buNone/>
            </a:pPr>
            <a:r>
              <a:rPr lang="it-IT" sz="2200" dirty="0"/>
              <a:t>	</a:t>
            </a:r>
            <a:r>
              <a:rPr lang="it-IT" sz="2200" b="1" dirty="0"/>
              <a:t>k.</a:t>
            </a:r>
            <a:r>
              <a:rPr lang="it-IT" sz="2200" dirty="0"/>
              <a:t> </a:t>
            </a:r>
            <a:r>
              <a:rPr lang="en-US" sz="2200" dirty="0"/>
              <a:t>authorizes the PhD student to carry out the tutoring and supplementary teaching activities </a:t>
            </a:r>
            <a:r>
              <a:rPr lang="en-US" sz="2200" dirty="0">
                <a:solidFill>
                  <a:srgbClr val="0000FF"/>
                </a:solidFill>
              </a:rPr>
              <a:t>(max 40 hours for years)</a:t>
            </a:r>
            <a:r>
              <a:rPr lang="en-US" sz="2200" dirty="0"/>
              <a:t>.</a:t>
            </a:r>
          </a:p>
          <a:p>
            <a:pPr marL="0" indent="0" algn="ctr">
              <a:buNone/>
            </a:pPr>
            <a:r>
              <a:rPr lang="it-IT" sz="2200" b="1" dirty="0">
                <a:solidFill>
                  <a:srgbClr val="FF0000"/>
                </a:solidFill>
              </a:rPr>
              <a:t>The </a:t>
            </a:r>
            <a:r>
              <a:rPr lang="it-IT" sz="2200" b="1" dirty="0" err="1">
                <a:solidFill>
                  <a:srgbClr val="FF0000"/>
                </a:solidFill>
              </a:rPr>
              <a:t>form</a:t>
            </a:r>
            <a:r>
              <a:rPr lang="it-IT" sz="2200" b="1" dirty="0">
                <a:solidFill>
                  <a:srgbClr val="FF0000"/>
                </a:solidFill>
              </a:rPr>
              <a:t> must be </a:t>
            </a:r>
            <a:r>
              <a:rPr lang="it-IT" sz="2200" b="1" dirty="0" err="1">
                <a:solidFill>
                  <a:srgbClr val="FF0000"/>
                </a:solidFill>
              </a:rPr>
              <a:t>filled</a:t>
            </a:r>
            <a:r>
              <a:rPr lang="it-IT" sz="2200" b="1" dirty="0">
                <a:solidFill>
                  <a:srgbClr val="FF0000"/>
                </a:solidFill>
              </a:rPr>
              <a:t> in and </a:t>
            </a:r>
            <a:r>
              <a:rPr lang="it-IT" sz="2200" b="1" dirty="0" err="1">
                <a:solidFill>
                  <a:srgbClr val="FF0000"/>
                </a:solidFill>
              </a:rPr>
              <a:t>sent</a:t>
            </a:r>
            <a:r>
              <a:rPr lang="it-IT" sz="2200" b="1" dirty="0">
                <a:solidFill>
                  <a:srgbClr val="FF0000"/>
                </a:solidFill>
              </a:rPr>
              <a:t> to the Coordinator</a:t>
            </a:r>
          </a:p>
          <a:p>
            <a:pPr marL="0" indent="0" algn="ctr">
              <a:buNone/>
            </a:pPr>
            <a:r>
              <a:rPr lang="it-IT" sz="2200" b="1" dirty="0">
                <a:solidFill>
                  <a:srgbClr val="FF0000"/>
                </a:solidFill>
              </a:rPr>
              <a:t> and in c/c to the </a:t>
            </a:r>
            <a:r>
              <a:rPr lang="it-IT" sz="2200" b="1" dirty="0" err="1">
                <a:solidFill>
                  <a:srgbClr val="FF0000"/>
                </a:solidFill>
              </a:rPr>
              <a:t>secretariat</a:t>
            </a:r>
            <a:endParaRPr lang="it-IT" sz="2200" b="1" dirty="0">
              <a:solidFill>
                <a:srgbClr val="FF0000"/>
              </a:solidFill>
            </a:endParaRPr>
          </a:p>
          <a:p>
            <a:pPr marL="0" indent="0" algn="ctr">
              <a:buNone/>
            </a:pPr>
            <a:endParaRPr lang="it-IT" sz="2200" b="1" dirty="0">
              <a:solidFill>
                <a:srgbClr val="FF0000"/>
              </a:solidFill>
            </a:endParaRPr>
          </a:p>
          <a:p>
            <a:pPr lvl="0">
              <a:buFont typeface="Wingdings" panose="05000000000000000000" pitchFamily="2" charset="2"/>
              <a:buChar char="q"/>
            </a:pPr>
            <a:r>
              <a:rPr lang="it-IT" sz="2200" b="1" dirty="0">
                <a:solidFill>
                  <a:prstClr val="black"/>
                </a:solidFill>
              </a:rPr>
              <a:t>Art. 10 – </a:t>
            </a:r>
            <a:r>
              <a:rPr lang="it-IT" sz="2200" b="1" dirty="0" err="1">
                <a:solidFill>
                  <a:prstClr val="black"/>
                </a:solidFill>
              </a:rPr>
              <a:t>Internal</a:t>
            </a:r>
            <a:r>
              <a:rPr lang="it-IT" sz="2200" b="1" dirty="0">
                <a:solidFill>
                  <a:prstClr val="black"/>
                </a:solidFill>
              </a:rPr>
              <a:t> Evaluation</a:t>
            </a:r>
            <a:r>
              <a:rPr lang="it-IT" sz="2200" dirty="0">
                <a:solidFill>
                  <a:prstClr val="black"/>
                </a:solidFill>
              </a:rPr>
              <a:t>. </a:t>
            </a:r>
            <a:r>
              <a:rPr lang="en-US" sz="2200" dirty="0">
                <a:solidFill>
                  <a:prstClr val="black"/>
                </a:solidFill>
              </a:rPr>
              <a:t>The Academic Board edit an annual report to be sent to the Rector on the activities carried out. </a:t>
            </a:r>
          </a:p>
          <a:p>
            <a:pPr marL="0" lvl="0" indent="0" algn="ctr">
              <a:buNone/>
            </a:pPr>
            <a:r>
              <a:rPr lang="it-IT" sz="2200" b="1" dirty="0">
                <a:solidFill>
                  <a:srgbClr val="FF0000"/>
                </a:solidFill>
              </a:rPr>
              <a:t>An </a:t>
            </a:r>
            <a:r>
              <a:rPr lang="it-IT" sz="2200" b="1" dirty="0" err="1">
                <a:solidFill>
                  <a:srgbClr val="FF0000"/>
                </a:solidFill>
              </a:rPr>
              <a:t>evaluation</a:t>
            </a:r>
            <a:r>
              <a:rPr lang="it-IT" sz="2200" b="1" dirty="0">
                <a:solidFill>
                  <a:srgbClr val="FF0000"/>
                </a:solidFill>
              </a:rPr>
              <a:t> </a:t>
            </a:r>
            <a:r>
              <a:rPr lang="it-IT" sz="2200" b="1" dirty="0" err="1">
                <a:solidFill>
                  <a:srgbClr val="FF0000"/>
                </a:solidFill>
              </a:rPr>
              <a:t>form</a:t>
            </a:r>
            <a:r>
              <a:rPr lang="it-IT" sz="2200" b="1" dirty="0">
                <a:solidFill>
                  <a:srgbClr val="FF0000"/>
                </a:solidFill>
              </a:rPr>
              <a:t> </a:t>
            </a:r>
            <a:r>
              <a:rPr lang="it-IT" sz="2200" b="1" dirty="0" err="1">
                <a:solidFill>
                  <a:srgbClr val="FF0000"/>
                </a:solidFill>
              </a:rPr>
              <a:t>will</a:t>
            </a:r>
            <a:r>
              <a:rPr lang="it-IT" sz="2200" b="1" dirty="0">
                <a:solidFill>
                  <a:srgbClr val="FF0000"/>
                </a:solidFill>
              </a:rPr>
              <a:t> be </a:t>
            </a:r>
            <a:r>
              <a:rPr lang="it-IT" sz="2200" b="1" dirty="0" err="1">
                <a:solidFill>
                  <a:srgbClr val="FF0000"/>
                </a:solidFill>
              </a:rPr>
              <a:t>sent</a:t>
            </a:r>
            <a:r>
              <a:rPr lang="it-IT" sz="2200" b="1" dirty="0">
                <a:solidFill>
                  <a:srgbClr val="FF0000"/>
                </a:solidFill>
              </a:rPr>
              <a:t> </a:t>
            </a:r>
            <a:r>
              <a:rPr lang="it-IT" sz="2200" b="1" dirty="0" err="1">
                <a:solidFill>
                  <a:srgbClr val="FF0000"/>
                </a:solidFill>
              </a:rPr>
              <a:t>every</a:t>
            </a:r>
            <a:r>
              <a:rPr lang="it-IT" sz="2200" b="1" dirty="0">
                <a:solidFill>
                  <a:srgbClr val="FF0000"/>
                </a:solidFill>
              </a:rPr>
              <a:t> 6/12 </a:t>
            </a:r>
            <a:r>
              <a:rPr lang="it-IT" sz="2200" b="1" dirty="0" err="1">
                <a:solidFill>
                  <a:srgbClr val="FF0000"/>
                </a:solidFill>
              </a:rPr>
              <a:t>months</a:t>
            </a:r>
            <a:r>
              <a:rPr lang="it-IT" sz="2200" b="1" dirty="0">
                <a:solidFill>
                  <a:srgbClr val="FF0000"/>
                </a:solidFill>
              </a:rPr>
              <a:t> to the </a:t>
            </a:r>
            <a:r>
              <a:rPr lang="it-IT" sz="2200" b="1" dirty="0" err="1">
                <a:solidFill>
                  <a:srgbClr val="FF0000"/>
                </a:solidFill>
              </a:rPr>
              <a:t>students</a:t>
            </a:r>
            <a:r>
              <a:rPr lang="it-IT" sz="2200" b="1" dirty="0">
                <a:solidFill>
                  <a:srgbClr val="FF0000"/>
                </a:solidFill>
              </a:rPr>
              <a:t> and  middle </a:t>
            </a:r>
            <a:r>
              <a:rPr lang="it-IT" sz="2200" b="1" dirty="0" err="1">
                <a:solidFill>
                  <a:srgbClr val="FF0000"/>
                </a:solidFill>
              </a:rPr>
              <a:t>term</a:t>
            </a:r>
            <a:r>
              <a:rPr lang="it-IT" sz="2200" b="1" dirty="0">
                <a:solidFill>
                  <a:srgbClr val="FF0000"/>
                </a:solidFill>
              </a:rPr>
              <a:t> </a:t>
            </a:r>
            <a:r>
              <a:rPr lang="it-IT" sz="2200" b="1" dirty="0" err="1">
                <a:solidFill>
                  <a:srgbClr val="FF0000"/>
                </a:solidFill>
              </a:rPr>
              <a:t>meetings</a:t>
            </a:r>
            <a:r>
              <a:rPr lang="it-IT" sz="2200" b="1" dirty="0">
                <a:solidFill>
                  <a:srgbClr val="FF0000"/>
                </a:solidFill>
              </a:rPr>
              <a:t> </a:t>
            </a:r>
            <a:r>
              <a:rPr lang="it-IT" sz="2200" b="1" dirty="0" err="1">
                <a:solidFill>
                  <a:srgbClr val="FF0000"/>
                </a:solidFill>
              </a:rPr>
              <a:t>could</a:t>
            </a:r>
            <a:r>
              <a:rPr lang="it-IT" sz="2200" b="1" dirty="0">
                <a:solidFill>
                  <a:srgbClr val="FF0000"/>
                </a:solidFill>
              </a:rPr>
              <a:t> be </a:t>
            </a:r>
            <a:r>
              <a:rPr lang="it-IT" sz="2200" b="1" dirty="0" err="1">
                <a:solidFill>
                  <a:srgbClr val="FF0000"/>
                </a:solidFill>
              </a:rPr>
              <a:t>organized</a:t>
            </a:r>
            <a:r>
              <a:rPr lang="it-IT" sz="2200" b="1" dirty="0">
                <a:solidFill>
                  <a:srgbClr val="FF0000"/>
                </a:solidFill>
              </a:rPr>
              <a:t> in </a:t>
            </a:r>
            <a:r>
              <a:rPr lang="it-IT" sz="2200" b="1" dirty="0" err="1">
                <a:solidFill>
                  <a:srgbClr val="FF0000"/>
                </a:solidFill>
              </a:rPr>
              <a:t>order</a:t>
            </a:r>
            <a:r>
              <a:rPr lang="it-IT" sz="2200" b="1" dirty="0">
                <a:solidFill>
                  <a:srgbClr val="FF0000"/>
                </a:solidFill>
              </a:rPr>
              <a:t> to </a:t>
            </a:r>
            <a:r>
              <a:rPr lang="it-IT" sz="2200" b="1" dirty="0" err="1">
                <a:solidFill>
                  <a:srgbClr val="FF0000"/>
                </a:solidFill>
              </a:rPr>
              <a:t>discuss</a:t>
            </a:r>
            <a:r>
              <a:rPr lang="it-IT" sz="2200" b="1" dirty="0">
                <a:solidFill>
                  <a:srgbClr val="FF0000"/>
                </a:solidFill>
              </a:rPr>
              <a:t> and solve </a:t>
            </a:r>
            <a:r>
              <a:rPr lang="it-IT" sz="2200" b="1" dirty="0" err="1">
                <a:solidFill>
                  <a:srgbClr val="FF0000"/>
                </a:solidFill>
              </a:rPr>
              <a:t>problems</a:t>
            </a:r>
            <a:r>
              <a:rPr lang="it-IT" sz="2200" b="1" dirty="0">
                <a:solidFill>
                  <a:srgbClr val="FF0000"/>
                </a:solidFill>
              </a:rPr>
              <a:t> </a:t>
            </a:r>
            <a:r>
              <a:rPr lang="it-IT" sz="2200" b="1" dirty="0" err="1">
                <a:solidFill>
                  <a:srgbClr val="FF0000"/>
                </a:solidFill>
              </a:rPr>
              <a:t>that</a:t>
            </a:r>
            <a:r>
              <a:rPr lang="it-IT" sz="2200" b="1" dirty="0">
                <a:solidFill>
                  <a:srgbClr val="FF0000"/>
                </a:solidFill>
              </a:rPr>
              <a:t> can be </a:t>
            </a:r>
            <a:r>
              <a:rPr lang="it-IT" sz="2200" b="1" dirty="0" err="1">
                <a:solidFill>
                  <a:srgbClr val="FF0000"/>
                </a:solidFill>
              </a:rPr>
              <a:t>arised</a:t>
            </a:r>
            <a:r>
              <a:rPr lang="it-IT" sz="2200" b="1" dirty="0">
                <a:solidFill>
                  <a:srgbClr val="FF0000"/>
                </a:solidFill>
              </a:rPr>
              <a:t> by the </a:t>
            </a:r>
            <a:r>
              <a:rPr lang="it-IT" sz="2200" b="1" dirty="0" err="1">
                <a:solidFill>
                  <a:srgbClr val="FF0000"/>
                </a:solidFill>
              </a:rPr>
              <a:t>students</a:t>
            </a:r>
            <a:r>
              <a:rPr lang="it-IT" sz="2200" b="1" dirty="0">
                <a:solidFill>
                  <a:srgbClr val="FF0000"/>
                </a:solidFill>
              </a:rPr>
              <a:t> </a:t>
            </a:r>
            <a:r>
              <a:rPr lang="it-IT" sz="2200" b="1" dirty="0" err="1">
                <a:solidFill>
                  <a:srgbClr val="FF0000"/>
                </a:solidFill>
              </a:rPr>
              <a:t>within</a:t>
            </a:r>
            <a:r>
              <a:rPr lang="it-IT" sz="2200" b="1" dirty="0">
                <a:solidFill>
                  <a:srgbClr val="FF0000"/>
                </a:solidFill>
              </a:rPr>
              <a:t> the educational </a:t>
            </a:r>
            <a:r>
              <a:rPr lang="it-IT" sz="2200" b="1" dirty="0" err="1">
                <a:solidFill>
                  <a:srgbClr val="FF0000"/>
                </a:solidFill>
              </a:rPr>
              <a:t>program</a:t>
            </a:r>
            <a:r>
              <a:rPr lang="it-IT" sz="2200" b="1" dirty="0">
                <a:solidFill>
                  <a:srgbClr val="FF0000"/>
                </a:solidFill>
              </a:rPr>
              <a:t> or the </a:t>
            </a:r>
            <a:r>
              <a:rPr lang="it-IT" sz="2200" b="1" dirty="0" err="1">
                <a:solidFill>
                  <a:srgbClr val="FF0000"/>
                </a:solidFill>
              </a:rPr>
              <a:t>administrative</a:t>
            </a:r>
            <a:r>
              <a:rPr lang="it-IT" sz="2200" b="1" dirty="0">
                <a:solidFill>
                  <a:srgbClr val="FF0000"/>
                </a:solidFill>
              </a:rPr>
              <a:t> area</a:t>
            </a:r>
          </a:p>
          <a:p>
            <a:pPr marL="0" indent="0">
              <a:buNone/>
            </a:pPr>
            <a:endParaRPr lang="it-IT" sz="2200" b="1" dirty="0">
              <a:solidFill>
                <a:srgbClr val="FF0000"/>
              </a:solidFill>
            </a:endParaRPr>
          </a:p>
        </p:txBody>
      </p:sp>
      <p:sp>
        <p:nvSpPr>
          <p:cNvPr id="5" name="CasellaDiTesto 4"/>
          <p:cNvSpPr txBox="1"/>
          <p:nvPr/>
        </p:nvSpPr>
        <p:spPr>
          <a:xfrm>
            <a:off x="0" y="908720"/>
            <a:ext cx="9144000" cy="369332"/>
          </a:xfrm>
          <a:prstGeom prst="rect">
            <a:avLst/>
          </a:prstGeom>
          <a:noFill/>
        </p:spPr>
        <p:txBody>
          <a:bodyPr wrap="square" rtlCol="0">
            <a:spAutoFit/>
          </a:bodyPr>
          <a:lstStyle/>
          <a:p>
            <a:pPr algn="ctr"/>
            <a:r>
              <a:rPr lang="it-IT" b="1" i="1" dirty="0" err="1">
                <a:solidFill>
                  <a:srgbClr val="008000"/>
                </a:solidFill>
              </a:rPr>
              <a:t>Regulation</a:t>
            </a:r>
            <a:r>
              <a:rPr lang="it-IT" b="1" i="1" dirty="0">
                <a:solidFill>
                  <a:srgbClr val="008000"/>
                </a:solidFill>
              </a:rPr>
              <a:t>: «Decreto rettorale, 4 luglio 2013, n. 670 - </a:t>
            </a:r>
            <a:r>
              <a:rPr lang="it-IT" b="1" i="1" dirty="0" err="1">
                <a:solidFill>
                  <a:srgbClr val="008000"/>
                </a:solidFill>
              </a:rPr>
              <a:t>prot</a:t>
            </a:r>
            <a:r>
              <a:rPr lang="it-IT" b="1" i="1" dirty="0">
                <a:solidFill>
                  <a:srgbClr val="008000"/>
                </a:solidFill>
              </a:rPr>
              <a:t>. n. 47910</a:t>
            </a:r>
            <a:r>
              <a:rPr lang="it-IT" b="1" i="1" dirty="0" smtClean="0">
                <a:solidFill>
                  <a:srgbClr val="008000"/>
                </a:solidFill>
              </a:rPr>
              <a:t>»</a:t>
            </a:r>
            <a:endParaRPr lang="en-GB" i="1" dirty="0">
              <a:solidFill>
                <a:srgbClr val="008000"/>
              </a:solidFill>
            </a:endParaRPr>
          </a:p>
        </p:txBody>
      </p:sp>
    </p:spTree>
    <p:extLst>
      <p:ext uri="{BB962C8B-B14F-4D97-AF65-F5344CB8AC3E}">
        <p14:creationId xmlns:p14="http://schemas.microsoft.com/office/powerpoint/2010/main" val="36731143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56476D7D-06AC-4AB2-9D7E-448C580E00EF}"/>
              </a:ext>
            </a:extLst>
          </p:cNvPr>
          <p:cNvSpPr>
            <a:spLocks noGrp="1"/>
          </p:cNvSpPr>
          <p:nvPr>
            <p:ph idx="1"/>
          </p:nvPr>
        </p:nvSpPr>
        <p:spPr>
          <a:xfrm>
            <a:off x="107504" y="1296144"/>
            <a:ext cx="9036496" cy="5661248"/>
          </a:xfrm>
        </p:spPr>
        <p:txBody>
          <a:bodyPr>
            <a:normAutofit fontScale="92500" lnSpcReduction="20000"/>
          </a:bodyPr>
          <a:lstStyle/>
          <a:p>
            <a:pPr>
              <a:buFont typeface="Wingdings" panose="05000000000000000000" pitchFamily="2" charset="2"/>
              <a:buChar char="q"/>
            </a:pPr>
            <a:r>
              <a:rPr lang="it-IT" sz="2000" b="1" dirty="0"/>
              <a:t>Art. 14 – </a:t>
            </a:r>
            <a:r>
              <a:rPr lang="it-IT" sz="2000" b="1" dirty="0" err="1"/>
              <a:t>Scolarships</a:t>
            </a:r>
            <a:r>
              <a:rPr lang="it-IT" sz="2000" b="1" dirty="0"/>
              <a:t> </a:t>
            </a:r>
            <a:r>
              <a:rPr lang="it-IT" sz="2000" b="1" dirty="0">
                <a:solidFill>
                  <a:srgbClr val="0000FF"/>
                </a:solidFill>
              </a:rPr>
              <a:t>(and </a:t>
            </a:r>
            <a:r>
              <a:rPr lang="it-IT" sz="2000" b="1" dirty="0" err="1">
                <a:solidFill>
                  <a:srgbClr val="0000FF"/>
                </a:solidFill>
              </a:rPr>
              <a:t>student</a:t>
            </a:r>
            <a:r>
              <a:rPr lang="it-IT" sz="2000" b="1" dirty="0">
                <a:solidFill>
                  <a:srgbClr val="0000FF"/>
                </a:solidFill>
              </a:rPr>
              <a:t> </a:t>
            </a:r>
            <a:r>
              <a:rPr lang="it-IT" sz="2000" b="1" dirty="0" err="1">
                <a:solidFill>
                  <a:srgbClr val="0000FF"/>
                </a:solidFill>
              </a:rPr>
              <a:t>mobility</a:t>
            </a:r>
            <a:r>
              <a:rPr lang="it-IT" sz="2000" b="1" dirty="0">
                <a:solidFill>
                  <a:srgbClr val="0000FF"/>
                </a:solidFill>
              </a:rPr>
              <a:t>)</a:t>
            </a:r>
          </a:p>
          <a:p>
            <a:pPr marL="0" indent="0">
              <a:buNone/>
            </a:pPr>
            <a:r>
              <a:rPr lang="it-IT" sz="2000" b="1" dirty="0"/>
              <a:t>	p. 5 </a:t>
            </a:r>
            <a:r>
              <a:rPr lang="en-US" sz="2000" dirty="0"/>
              <a:t>The amount of the scholarship is determined by the Ministerial Decree of 18 June 2008. </a:t>
            </a:r>
            <a:r>
              <a:rPr lang="en-US" sz="2000" b="1" dirty="0"/>
              <a:t>This amount is increased to a maximum of 50% for a period of maximum 18 months</a:t>
            </a:r>
            <a:r>
              <a:rPr lang="en-US" sz="2000" dirty="0"/>
              <a:t>, for authorized period of research and study in a Foreign Institution. </a:t>
            </a:r>
          </a:p>
          <a:p>
            <a:pPr marL="0" indent="0" algn="ctr">
              <a:buNone/>
            </a:pPr>
            <a:r>
              <a:rPr lang="en-US" sz="2000" b="1" u="sng" dirty="0">
                <a:solidFill>
                  <a:srgbClr val="FF0000"/>
                </a:solidFill>
              </a:rPr>
              <a:t>Two specific forms must be sent for the authorization and the confirmation </a:t>
            </a:r>
            <a:r>
              <a:rPr lang="en-US" sz="1700" u="sng" dirty="0">
                <a:solidFill>
                  <a:srgbClr val="FF0000"/>
                </a:solidFill>
              </a:rPr>
              <a:t>(within every 7th of the month)</a:t>
            </a:r>
            <a:r>
              <a:rPr lang="en-US" sz="2000" b="1" u="sng" dirty="0">
                <a:solidFill>
                  <a:srgbClr val="FF0000"/>
                </a:solidFill>
              </a:rPr>
              <a:t> </a:t>
            </a:r>
            <a:r>
              <a:rPr lang="en-US" sz="2000" b="1" dirty="0">
                <a:solidFill>
                  <a:srgbClr val="FF0000"/>
                </a:solidFill>
              </a:rPr>
              <a:t>of the staying abroad to the coordinator</a:t>
            </a:r>
          </a:p>
          <a:p>
            <a:pPr marL="0" indent="0" algn="ctr">
              <a:buNone/>
            </a:pPr>
            <a:r>
              <a:rPr lang="en-US" sz="2000" b="1" dirty="0">
                <a:solidFill>
                  <a:srgbClr val="FF0000"/>
                </a:solidFill>
              </a:rPr>
              <a:t> and in c/c to the secretariat</a:t>
            </a:r>
            <a:endParaRPr lang="it-IT" sz="2000" b="1" dirty="0">
              <a:solidFill>
                <a:schemeClr val="accent4">
                  <a:lumMod val="50000"/>
                </a:schemeClr>
              </a:solidFill>
            </a:endParaRPr>
          </a:p>
          <a:p>
            <a:pPr marL="0" indent="0">
              <a:buNone/>
            </a:pPr>
            <a:r>
              <a:rPr lang="it-IT" sz="2000" b="1" dirty="0">
                <a:solidFill>
                  <a:schemeClr val="accent4">
                    <a:lumMod val="50000"/>
                  </a:schemeClr>
                </a:solidFill>
              </a:rPr>
              <a:t>	p. </a:t>
            </a:r>
            <a:r>
              <a:rPr lang="it-IT" sz="2000" b="1" dirty="0"/>
              <a:t>6 </a:t>
            </a:r>
            <a:r>
              <a:rPr lang="en-US" sz="2000" dirty="0"/>
              <a:t>Starting from the second year, in addition to the scholarship, a </a:t>
            </a:r>
            <a:r>
              <a:rPr lang="en-US" sz="2000" u="sng" dirty="0"/>
              <a:t>budget </a:t>
            </a:r>
            <a:r>
              <a:rPr lang="en-US" sz="2000" b="1" u="sng" dirty="0"/>
              <a:t>for the student mobility</a:t>
            </a:r>
            <a:r>
              <a:rPr lang="en-US" sz="2000" u="sng" dirty="0"/>
              <a:t> linked to their research activity in Italy and abroad</a:t>
            </a:r>
            <a:r>
              <a:rPr lang="en-US" sz="2000" dirty="0"/>
              <a:t>, is assured for each student. </a:t>
            </a:r>
          </a:p>
          <a:p>
            <a:pPr marL="0" indent="0" algn="ctr">
              <a:buNone/>
            </a:pPr>
            <a:r>
              <a:rPr lang="en-US" sz="2000" b="1" dirty="0"/>
              <a:t>The budget is 10% of the amount of the scholarship</a:t>
            </a:r>
          </a:p>
          <a:p>
            <a:pPr marL="0" indent="0" algn="ctr">
              <a:buNone/>
            </a:pPr>
            <a:r>
              <a:rPr lang="en-US" sz="2000" b="1" dirty="0"/>
              <a:t> (but not for the supernumerary students): </a:t>
            </a:r>
          </a:p>
          <a:p>
            <a:pPr marL="0" indent="0" algn="ctr">
              <a:buNone/>
            </a:pPr>
            <a:r>
              <a:rPr lang="en-US" sz="2000" b="1" u="sng" dirty="0"/>
              <a:t>a total of about 3068 € in the 2 years</a:t>
            </a:r>
            <a:endParaRPr lang="en-US" sz="2000" b="1" i="1" u="sng" dirty="0"/>
          </a:p>
          <a:p>
            <a:pPr marL="0" indent="0" algn="ctr">
              <a:lnSpc>
                <a:spcPct val="70000"/>
              </a:lnSpc>
              <a:buNone/>
            </a:pPr>
            <a:endParaRPr lang="en-US" sz="2000" b="1" u="sng" dirty="0"/>
          </a:p>
          <a:p>
            <a:pPr marL="0" indent="0" algn="ctr">
              <a:buNone/>
            </a:pPr>
            <a:r>
              <a:rPr lang="en-US" sz="2000" b="1" dirty="0">
                <a:solidFill>
                  <a:srgbClr val="0000FF"/>
                </a:solidFill>
              </a:rPr>
              <a:t>Any mobility for doctoral activity must be authorized </a:t>
            </a:r>
          </a:p>
          <a:p>
            <a:pPr marL="0" indent="0" algn="ctr">
              <a:buNone/>
            </a:pPr>
            <a:r>
              <a:rPr lang="en-US" sz="2000" b="1" dirty="0">
                <a:solidFill>
                  <a:srgbClr val="0000FF"/>
                </a:solidFill>
              </a:rPr>
              <a:t>by the director of the Department of Earth Sciences of Florence </a:t>
            </a:r>
            <a:endParaRPr lang="en-US" sz="2000" b="1" dirty="0" smtClean="0">
              <a:solidFill>
                <a:srgbClr val="0000FF"/>
              </a:solidFill>
            </a:endParaRPr>
          </a:p>
          <a:p>
            <a:pPr marL="0" indent="0" algn="ctr">
              <a:buNone/>
            </a:pPr>
            <a:r>
              <a:rPr lang="en-US" sz="2000" b="1" dirty="0" smtClean="0">
                <a:solidFill>
                  <a:srgbClr val="0000FF"/>
                </a:solidFill>
              </a:rPr>
              <a:t>(</a:t>
            </a:r>
            <a:r>
              <a:rPr lang="en-US" sz="2000" b="1" dirty="0">
                <a:solidFill>
                  <a:srgbClr val="0000FF"/>
                </a:solidFill>
              </a:rPr>
              <a:t>even if using funds from Pisa or Siena)</a:t>
            </a:r>
            <a:endParaRPr lang="it-IT" sz="2000" b="1" dirty="0">
              <a:solidFill>
                <a:srgbClr val="0000FF"/>
              </a:solidFill>
            </a:endParaRPr>
          </a:p>
          <a:p>
            <a:pPr marL="0" indent="0" algn="ctr">
              <a:buNone/>
            </a:pPr>
            <a:r>
              <a:rPr lang="it-IT" sz="2000" b="1" dirty="0">
                <a:solidFill>
                  <a:srgbClr val="FF0000"/>
                </a:solidFill>
              </a:rPr>
              <a:t>The </a:t>
            </a:r>
            <a:r>
              <a:rPr lang="it-IT" sz="2000" b="1" dirty="0" err="1">
                <a:solidFill>
                  <a:srgbClr val="FF0000"/>
                </a:solidFill>
              </a:rPr>
              <a:t>request</a:t>
            </a:r>
            <a:r>
              <a:rPr lang="it-IT" sz="2000" b="1" dirty="0">
                <a:solidFill>
                  <a:srgbClr val="FF0000"/>
                </a:solidFill>
              </a:rPr>
              <a:t> of </a:t>
            </a:r>
            <a:r>
              <a:rPr lang="it-IT" sz="2000" b="1" dirty="0" err="1">
                <a:solidFill>
                  <a:srgbClr val="FF0000"/>
                </a:solidFill>
              </a:rPr>
              <a:t>reimbursement</a:t>
            </a:r>
            <a:r>
              <a:rPr lang="it-IT" sz="2000" b="1" dirty="0">
                <a:solidFill>
                  <a:srgbClr val="FF0000"/>
                </a:solidFill>
              </a:rPr>
              <a:t> of the travel costs and the </a:t>
            </a:r>
            <a:r>
              <a:rPr lang="it-IT" sz="2000" b="1" dirty="0" err="1">
                <a:solidFill>
                  <a:srgbClr val="FF0000"/>
                </a:solidFill>
              </a:rPr>
              <a:t>original</a:t>
            </a:r>
            <a:r>
              <a:rPr lang="it-IT" sz="2000" b="1" dirty="0">
                <a:solidFill>
                  <a:srgbClr val="FF0000"/>
                </a:solidFill>
              </a:rPr>
              <a:t> of the </a:t>
            </a:r>
            <a:r>
              <a:rPr lang="it-IT" sz="2000" b="1" dirty="0" err="1">
                <a:solidFill>
                  <a:srgbClr val="FF0000"/>
                </a:solidFill>
              </a:rPr>
              <a:t>invoices</a:t>
            </a:r>
            <a:r>
              <a:rPr lang="it-IT" sz="2000" b="1" dirty="0">
                <a:solidFill>
                  <a:srgbClr val="FF0000"/>
                </a:solidFill>
              </a:rPr>
              <a:t>, tickets, </a:t>
            </a:r>
            <a:r>
              <a:rPr lang="it-IT" sz="2000" b="1" dirty="0" err="1">
                <a:solidFill>
                  <a:srgbClr val="FF0000"/>
                </a:solidFill>
              </a:rPr>
              <a:t>restaurants</a:t>
            </a:r>
            <a:r>
              <a:rPr lang="it-IT" sz="2000" b="1" dirty="0">
                <a:solidFill>
                  <a:srgbClr val="FF0000"/>
                </a:solidFill>
              </a:rPr>
              <a:t> </a:t>
            </a:r>
            <a:r>
              <a:rPr lang="it-IT" sz="2000" b="1" dirty="0" err="1">
                <a:solidFill>
                  <a:srgbClr val="FF0000"/>
                </a:solidFill>
              </a:rPr>
              <a:t>bills</a:t>
            </a:r>
            <a:r>
              <a:rPr lang="it-IT" sz="2000" b="1" dirty="0">
                <a:solidFill>
                  <a:srgbClr val="FF0000"/>
                </a:solidFill>
              </a:rPr>
              <a:t> etc.</a:t>
            </a:r>
          </a:p>
          <a:p>
            <a:pPr marL="0" indent="0" algn="ctr">
              <a:buNone/>
            </a:pPr>
            <a:r>
              <a:rPr lang="it-IT" sz="2000" b="1" dirty="0">
                <a:solidFill>
                  <a:srgbClr val="FF0000"/>
                </a:solidFill>
              </a:rPr>
              <a:t> must be </a:t>
            </a:r>
            <a:r>
              <a:rPr lang="it-IT" sz="2000" b="1" dirty="0" err="1">
                <a:solidFill>
                  <a:srgbClr val="FF0000"/>
                </a:solidFill>
              </a:rPr>
              <a:t>sent</a:t>
            </a:r>
            <a:r>
              <a:rPr lang="it-IT" sz="2000" b="1" dirty="0">
                <a:solidFill>
                  <a:srgbClr val="FF0000"/>
                </a:solidFill>
              </a:rPr>
              <a:t> to the </a:t>
            </a:r>
            <a:r>
              <a:rPr lang="it-IT" sz="2000" b="1" dirty="0" err="1">
                <a:solidFill>
                  <a:srgbClr val="FF0000"/>
                </a:solidFill>
              </a:rPr>
              <a:t>colleague</a:t>
            </a:r>
            <a:r>
              <a:rPr lang="it-IT" sz="2000" b="1" dirty="0">
                <a:solidFill>
                  <a:srgbClr val="FF0000"/>
                </a:solidFill>
              </a:rPr>
              <a:t> </a:t>
            </a:r>
            <a:r>
              <a:rPr lang="it-IT" sz="2000" b="1" u="sng" dirty="0">
                <a:solidFill>
                  <a:srgbClr val="FF0000"/>
                </a:solidFill>
              </a:rPr>
              <a:t>Dr. Martina </a:t>
            </a:r>
            <a:r>
              <a:rPr lang="it-IT" sz="2000" b="1" u="sng" dirty="0" err="1">
                <a:solidFill>
                  <a:srgbClr val="FF0000"/>
                </a:solidFill>
              </a:rPr>
              <a:t>Bacciotti</a:t>
            </a:r>
            <a:endParaRPr lang="it-IT" sz="2000" b="1" u="sng" dirty="0">
              <a:solidFill>
                <a:srgbClr val="FF0000"/>
              </a:solidFill>
            </a:endParaRPr>
          </a:p>
        </p:txBody>
      </p:sp>
      <p:sp>
        <p:nvSpPr>
          <p:cNvPr id="5" name="CasellaDiTesto 4"/>
          <p:cNvSpPr txBox="1"/>
          <p:nvPr/>
        </p:nvSpPr>
        <p:spPr>
          <a:xfrm>
            <a:off x="0" y="764704"/>
            <a:ext cx="9144000" cy="369332"/>
          </a:xfrm>
          <a:prstGeom prst="rect">
            <a:avLst/>
          </a:prstGeom>
          <a:noFill/>
        </p:spPr>
        <p:txBody>
          <a:bodyPr wrap="square" rtlCol="0">
            <a:spAutoFit/>
          </a:bodyPr>
          <a:lstStyle/>
          <a:p>
            <a:pPr algn="ctr"/>
            <a:r>
              <a:rPr lang="it-IT" b="1" i="1" dirty="0" err="1">
                <a:solidFill>
                  <a:srgbClr val="008000"/>
                </a:solidFill>
              </a:rPr>
              <a:t>Regulation</a:t>
            </a:r>
            <a:r>
              <a:rPr lang="it-IT" b="1" i="1" dirty="0">
                <a:solidFill>
                  <a:srgbClr val="008000"/>
                </a:solidFill>
              </a:rPr>
              <a:t>: «Decreto rettorale, 4 luglio 2013, n. 670 - </a:t>
            </a:r>
            <a:r>
              <a:rPr lang="it-IT" b="1" i="1" dirty="0" err="1">
                <a:solidFill>
                  <a:srgbClr val="008000"/>
                </a:solidFill>
              </a:rPr>
              <a:t>prot</a:t>
            </a:r>
            <a:r>
              <a:rPr lang="it-IT" b="1" i="1" dirty="0">
                <a:solidFill>
                  <a:srgbClr val="008000"/>
                </a:solidFill>
              </a:rPr>
              <a:t>. n. 47910</a:t>
            </a:r>
            <a:r>
              <a:rPr lang="it-IT" b="1" i="1" dirty="0" smtClean="0">
                <a:solidFill>
                  <a:srgbClr val="008000"/>
                </a:solidFill>
              </a:rPr>
              <a:t>»</a:t>
            </a:r>
            <a:endParaRPr lang="en-GB" i="1" dirty="0">
              <a:solidFill>
                <a:srgbClr val="008000"/>
              </a:solidFill>
            </a:endParaRPr>
          </a:p>
        </p:txBody>
      </p:sp>
    </p:spTree>
    <p:extLst>
      <p:ext uri="{BB962C8B-B14F-4D97-AF65-F5344CB8AC3E}">
        <p14:creationId xmlns:p14="http://schemas.microsoft.com/office/powerpoint/2010/main" val="37146289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7E27C934-0C74-499F-AD73-F55385D847AA}"/>
              </a:ext>
            </a:extLst>
          </p:cNvPr>
          <p:cNvSpPr>
            <a:spLocks noGrp="1"/>
          </p:cNvSpPr>
          <p:nvPr>
            <p:ph idx="1"/>
          </p:nvPr>
        </p:nvSpPr>
        <p:spPr>
          <a:xfrm>
            <a:off x="457200" y="1656184"/>
            <a:ext cx="8229600" cy="5373216"/>
          </a:xfrm>
        </p:spPr>
        <p:txBody>
          <a:bodyPr>
            <a:noAutofit/>
          </a:bodyPr>
          <a:lstStyle/>
          <a:p>
            <a:pPr marL="0" indent="0" algn="just">
              <a:buNone/>
            </a:pPr>
            <a:r>
              <a:rPr lang="en-US" sz="2000" b="1" dirty="0"/>
              <a:t>Art. 8. Maternity </a:t>
            </a:r>
            <a:r>
              <a:rPr lang="en-US" sz="2000" dirty="0"/>
              <a:t>The provisions for the protection of maternity is ruled by the decree of the Minister of Labor and Social Security 12 July 2007, published in the </a:t>
            </a:r>
            <a:r>
              <a:rPr lang="en-US" sz="2000" dirty="0" err="1"/>
              <a:t>Gazzetta</a:t>
            </a:r>
            <a:r>
              <a:rPr lang="en-US" sz="2000" dirty="0"/>
              <a:t> </a:t>
            </a:r>
            <a:r>
              <a:rPr lang="en-US" sz="2000" dirty="0" err="1"/>
              <a:t>Ufficiale</a:t>
            </a:r>
            <a:r>
              <a:rPr lang="en-US" sz="2000" dirty="0"/>
              <a:t> no. 247 - 23 October 2007</a:t>
            </a:r>
            <a:r>
              <a:rPr lang="en-US" sz="2000" dirty="0" smtClean="0"/>
              <a:t>.</a:t>
            </a:r>
          </a:p>
          <a:p>
            <a:pPr marL="0" indent="0">
              <a:buNone/>
            </a:pPr>
            <a:endParaRPr lang="en-US" sz="2000" dirty="0"/>
          </a:p>
          <a:p>
            <a:pPr marL="0" indent="0">
              <a:buNone/>
            </a:pPr>
            <a:r>
              <a:rPr lang="en-US" sz="2000" b="1" dirty="0">
                <a:solidFill>
                  <a:srgbClr val="0000FF"/>
                </a:solidFill>
              </a:rPr>
              <a:t>Art. 21 Methods of awarding of the title</a:t>
            </a:r>
          </a:p>
          <a:p>
            <a:pPr marL="457200" indent="-457200" algn="just">
              <a:buAutoNum type="arabicPeriod"/>
            </a:pPr>
            <a:r>
              <a:rPr lang="en-US" sz="2000" dirty="0"/>
              <a:t>The title of research doctor, abbreviated as "</a:t>
            </a:r>
            <a:r>
              <a:rPr lang="en-US" sz="2000" dirty="0" err="1"/>
              <a:t>Dott.Ric</a:t>
            </a:r>
            <a:r>
              <a:rPr lang="en-US" sz="2000" dirty="0"/>
              <a:t>." Or "Ph.D.", is issued following the positive evaluation of a research thesis that contributes to the advancement of knowledge or methodologies in the field of research. The doctoral thesis, accompanied by a summary in Italian or English, is written </a:t>
            </a:r>
            <a:r>
              <a:rPr lang="en-US" sz="2000" strike="sngStrike" dirty="0"/>
              <a:t>in Italian or </a:t>
            </a:r>
            <a:r>
              <a:rPr lang="en-US" sz="2000" b="1" dirty="0"/>
              <a:t>English</a:t>
            </a:r>
            <a:r>
              <a:rPr lang="en-US" sz="2000" dirty="0"/>
              <a:t>, </a:t>
            </a:r>
            <a:r>
              <a:rPr lang="en-US" sz="2000" strike="sngStrike" dirty="0"/>
              <a:t>or in another language with the authorization of the Academic board </a:t>
            </a:r>
            <a:r>
              <a:rPr lang="en-US" sz="2000" b="1" i="1" dirty="0" smtClean="0"/>
              <a:t>(</a:t>
            </a:r>
            <a:r>
              <a:rPr lang="en-US" sz="2000" b="1" i="1" dirty="0" smtClean="0"/>
              <a:t>Our PhD Course strongly </a:t>
            </a:r>
            <a:r>
              <a:rPr lang="en-US" sz="2000" b="1" i="1" dirty="0" smtClean="0"/>
              <a:t>recommends </a:t>
            </a:r>
            <a:r>
              <a:rPr lang="en-US" sz="2000" b="1" i="1" dirty="0"/>
              <a:t>writing it in English, also based on </a:t>
            </a:r>
            <a:r>
              <a:rPr lang="en-US" sz="2000" b="1" i="1" dirty="0" smtClean="0"/>
              <a:t>Regional </a:t>
            </a:r>
            <a:r>
              <a:rPr lang="en-US" sz="2000" b="1" i="1" dirty="0"/>
              <a:t>rules) </a:t>
            </a:r>
          </a:p>
          <a:p>
            <a:pPr marL="457200" indent="-457200">
              <a:buAutoNum type="arabicPeriod"/>
            </a:pPr>
            <a:r>
              <a:rPr lang="en-US" sz="2000" dirty="0"/>
              <a:t> Within the last day of the last year of the course, the PhD students must submit the thesis, signed by the Coordinator and by the tutor, at the Department of Earth Sciences.</a:t>
            </a:r>
          </a:p>
        </p:txBody>
      </p:sp>
      <p:sp>
        <p:nvSpPr>
          <p:cNvPr id="5" name="CasellaDiTesto 4"/>
          <p:cNvSpPr txBox="1"/>
          <p:nvPr/>
        </p:nvSpPr>
        <p:spPr>
          <a:xfrm>
            <a:off x="0" y="832862"/>
            <a:ext cx="9144000" cy="369332"/>
          </a:xfrm>
          <a:prstGeom prst="rect">
            <a:avLst/>
          </a:prstGeom>
          <a:noFill/>
        </p:spPr>
        <p:txBody>
          <a:bodyPr wrap="square" rtlCol="0">
            <a:spAutoFit/>
          </a:bodyPr>
          <a:lstStyle/>
          <a:p>
            <a:pPr algn="ctr"/>
            <a:r>
              <a:rPr lang="it-IT" b="1" i="1" dirty="0" err="1">
                <a:solidFill>
                  <a:srgbClr val="008000"/>
                </a:solidFill>
              </a:rPr>
              <a:t>Regulation</a:t>
            </a:r>
            <a:r>
              <a:rPr lang="it-IT" b="1" i="1" dirty="0">
                <a:solidFill>
                  <a:srgbClr val="008000"/>
                </a:solidFill>
              </a:rPr>
              <a:t>: «Decreto rettorale, 4 luglio 2013, n. 670 - </a:t>
            </a:r>
            <a:r>
              <a:rPr lang="it-IT" b="1" i="1" dirty="0" err="1">
                <a:solidFill>
                  <a:srgbClr val="008000"/>
                </a:solidFill>
              </a:rPr>
              <a:t>prot</a:t>
            </a:r>
            <a:r>
              <a:rPr lang="it-IT" b="1" i="1" dirty="0">
                <a:solidFill>
                  <a:srgbClr val="008000"/>
                </a:solidFill>
              </a:rPr>
              <a:t>. n. 47910</a:t>
            </a:r>
            <a:r>
              <a:rPr lang="it-IT" b="1" i="1" dirty="0" smtClean="0">
                <a:solidFill>
                  <a:srgbClr val="008000"/>
                </a:solidFill>
              </a:rPr>
              <a:t>»</a:t>
            </a:r>
            <a:endParaRPr lang="en-GB" i="1" dirty="0">
              <a:solidFill>
                <a:srgbClr val="008000"/>
              </a:solidFill>
            </a:endParaRPr>
          </a:p>
        </p:txBody>
      </p:sp>
    </p:spTree>
    <p:extLst>
      <p:ext uri="{BB962C8B-B14F-4D97-AF65-F5344CB8AC3E}">
        <p14:creationId xmlns:p14="http://schemas.microsoft.com/office/powerpoint/2010/main" val="20745022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0DFA5860-8D75-44FB-A7AB-61404F21DCB1}"/>
              </a:ext>
            </a:extLst>
          </p:cNvPr>
          <p:cNvSpPr>
            <a:spLocks noGrp="1"/>
          </p:cNvSpPr>
          <p:nvPr>
            <p:ph idx="1"/>
          </p:nvPr>
        </p:nvSpPr>
        <p:spPr>
          <a:xfrm>
            <a:off x="457200" y="1556792"/>
            <a:ext cx="8229600" cy="5069160"/>
          </a:xfrm>
        </p:spPr>
        <p:txBody>
          <a:bodyPr>
            <a:noAutofit/>
          </a:bodyPr>
          <a:lstStyle/>
          <a:p>
            <a:pPr marL="0" indent="0" algn="just">
              <a:buNone/>
            </a:pPr>
            <a:r>
              <a:rPr lang="en-US" sz="2000" dirty="0"/>
              <a:t>	3. The student's report on the activities carried out during the course and the publications will be attached to the thesis.</a:t>
            </a:r>
          </a:p>
          <a:p>
            <a:pPr marL="0" indent="0" algn="just">
              <a:buNone/>
            </a:pPr>
            <a:endParaRPr lang="en-US" sz="2000" dirty="0"/>
          </a:p>
          <a:p>
            <a:pPr marL="0" indent="0" algn="just">
              <a:buNone/>
            </a:pPr>
            <a:r>
              <a:rPr lang="en-US" sz="2000" dirty="0"/>
              <a:t>	4. The thesis is evaluated by at least two highly qualified teachers, including those from foreign institutions, who are external to the </a:t>
            </a:r>
            <a:r>
              <a:rPr lang="en-US" sz="2000" dirty="0" smtClean="0"/>
              <a:t>Universities of Florence</a:t>
            </a:r>
            <a:r>
              <a:rPr lang="en-US" sz="2000" dirty="0"/>
              <a:t>, Pisa and Siena. The two evaluators express a written analytical judgment on the thesis and propose the admission to the final examination commission or a postponement for a period of maximum six months in the case they consider necessary significant additions or corrections. After this period, the thesis is in any case admitted to public discussion, accompanied by a new written opinion by the same evaluators.</a:t>
            </a:r>
          </a:p>
          <a:p>
            <a:pPr marL="0" indent="0" algn="just">
              <a:buNone/>
            </a:pPr>
            <a:endParaRPr lang="en-US" sz="2000" dirty="0"/>
          </a:p>
          <a:p>
            <a:pPr marL="0" indent="0" algn="just">
              <a:buNone/>
            </a:pPr>
            <a:r>
              <a:rPr lang="en-US" sz="2000" dirty="0"/>
              <a:t>	5. At the end of the discussion, the thesis, with a justified written joint judgment, is approved or rejected. The commission, with unanimous vote, has the faculty to attribute the “laude”.</a:t>
            </a:r>
            <a:endParaRPr lang="it-IT" sz="2000" dirty="0"/>
          </a:p>
        </p:txBody>
      </p:sp>
      <p:sp>
        <p:nvSpPr>
          <p:cNvPr id="5" name="CasellaDiTesto 4"/>
          <p:cNvSpPr txBox="1"/>
          <p:nvPr/>
        </p:nvSpPr>
        <p:spPr>
          <a:xfrm>
            <a:off x="0" y="832862"/>
            <a:ext cx="9144000" cy="369332"/>
          </a:xfrm>
          <a:prstGeom prst="rect">
            <a:avLst/>
          </a:prstGeom>
          <a:noFill/>
        </p:spPr>
        <p:txBody>
          <a:bodyPr wrap="square" rtlCol="0">
            <a:spAutoFit/>
          </a:bodyPr>
          <a:lstStyle/>
          <a:p>
            <a:pPr algn="ctr"/>
            <a:r>
              <a:rPr lang="it-IT" b="1" i="1" dirty="0" err="1">
                <a:solidFill>
                  <a:srgbClr val="008000"/>
                </a:solidFill>
              </a:rPr>
              <a:t>Regulation</a:t>
            </a:r>
            <a:r>
              <a:rPr lang="it-IT" b="1" i="1" dirty="0">
                <a:solidFill>
                  <a:srgbClr val="008000"/>
                </a:solidFill>
              </a:rPr>
              <a:t>: «Decreto rettorale, 4 luglio 2013, n. 670 - </a:t>
            </a:r>
            <a:r>
              <a:rPr lang="it-IT" b="1" i="1" dirty="0" err="1">
                <a:solidFill>
                  <a:srgbClr val="008000"/>
                </a:solidFill>
              </a:rPr>
              <a:t>prot</a:t>
            </a:r>
            <a:r>
              <a:rPr lang="it-IT" b="1" i="1" dirty="0">
                <a:solidFill>
                  <a:srgbClr val="008000"/>
                </a:solidFill>
              </a:rPr>
              <a:t>. n. 47910</a:t>
            </a:r>
            <a:r>
              <a:rPr lang="it-IT" b="1" i="1" dirty="0" smtClean="0">
                <a:solidFill>
                  <a:srgbClr val="008000"/>
                </a:solidFill>
              </a:rPr>
              <a:t>»</a:t>
            </a:r>
            <a:endParaRPr lang="en-GB" i="1" dirty="0">
              <a:solidFill>
                <a:srgbClr val="008000"/>
              </a:solidFill>
            </a:endParaRPr>
          </a:p>
        </p:txBody>
      </p:sp>
    </p:spTree>
    <p:extLst>
      <p:ext uri="{BB962C8B-B14F-4D97-AF65-F5344CB8AC3E}">
        <p14:creationId xmlns:p14="http://schemas.microsoft.com/office/powerpoint/2010/main" val="342312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0DFA5860-8D75-44FB-A7AB-61404F21DCB1}"/>
              </a:ext>
            </a:extLst>
          </p:cNvPr>
          <p:cNvSpPr>
            <a:spLocks noGrp="1"/>
          </p:cNvSpPr>
          <p:nvPr>
            <p:ph idx="1"/>
          </p:nvPr>
        </p:nvSpPr>
        <p:spPr/>
        <p:txBody>
          <a:bodyPr>
            <a:noAutofit/>
          </a:bodyPr>
          <a:lstStyle/>
          <a:p>
            <a:pPr marL="0" indent="0">
              <a:buNone/>
            </a:pPr>
            <a:r>
              <a:rPr lang="en-US" sz="2000" dirty="0"/>
              <a:t>	</a:t>
            </a:r>
            <a:endParaRPr lang="it-IT" sz="2000" dirty="0"/>
          </a:p>
        </p:txBody>
      </p:sp>
      <p:sp>
        <p:nvSpPr>
          <p:cNvPr id="4" name="CasellaDiTesto 3"/>
          <p:cNvSpPr txBox="1"/>
          <p:nvPr/>
        </p:nvSpPr>
        <p:spPr>
          <a:xfrm>
            <a:off x="251520" y="1268760"/>
            <a:ext cx="8712968" cy="6030370"/>
          </a:xfrm>
          <a:prstGeom prst="rect">
            <a:avLst/>
          </a:prstGeom>
          <a:noFill/>
        </p:spPr>
        <p:txBody>
          <a:bodyPr wrap="square" rtlCol="0">
            <a:spAutoFit/>
          </a:bodyPr>
          <a:lstStyle/>
          <a:p>
            <a:pPr algn="just">
              <a:lnSpc>
                <a:spcPct val="90000"/>
              </a:lnSpc>
            </a:pPr>
            <a:r>
              <a:rPr lang="en-US" sz="2000" b="1" dirty="0">
                <a:solidFill>
                  <a:srgbClr val="FF0000"/>
                </a:solidFill>
              </a:rPr>
              <a:t>Publications: </a:t>
            </a:r>
            <a:endParaRPr lang="en-US" sz="2000" b="1" dirty="0" smtClean="0">
              <a:solidFill>
                <a:srgbClr val="FF0000"/>
              </a:solidFill>
            </a:endParaRPr>
          </a:p>
          <a:p>
            <a:pPr algn="just">
              <a:lnSpc>
                <a:spcPct val="50000"/>
              </a:lnSpc>
            </a:pPr>
            <a:endParaRPr lang="en-US" sz="2000" b="1" dirty="0" smtClean="0">
              <a:solidFill>
                <a:srgbClr val="FF0000"/>
              </a:solidFill>
            </a:endParaRPr>
          </a:p>
          <a:p>
            <a:pPr algn="just">
              <a:lnSpc>
                <a:spcPct val="90000"/>
              </a:lnSpc>
            </a:pPr>
            <a:r>
              <a:rPr lang="en-US" sz="2000" dirty="0" smtClean="0"/>
              <a:t>Please</a:t>
            </a:r>
            <a:r>
              <a:rPr lang="en-US" sz="2000" dirty="0"/>
              <a:t>, remember </a:t>
            </a:r>
            <a:r>
              <a:rPr lang="en-US" sz="2000" dirty="0">
                <a:sym typeface="Wingdings"/>
              </a:rPr>
              <a:t> </a:t>
            </a:r>
            <a:r>
              <a:rPr lang="en-US" sz="2000" dirty="0"/>
              <a:t>your address is that of </a:t>
            </a:r>
            <a:r>
              <a:rPr lang="en-US" sz="2000" dirty="0" smtClean="0"/>
              <a:t>the </a:t>
            </a:r>
            <a:r>
              <a:rPr lang="en-US" sz="2000" dirty="0"/>
              <a:t>Department of Earth Sciences of </a:t>
            </a:r>
            <a:r>
              <a:rPr lang="en-US" sz="2000" dirty="0" smtClean="0"/>
              <a:t>Florence, </a:t>
            </a:r>
            <a:r>
              <a:rPr lang="en-US" sz="2000" dirty="0"/>
              <a:t>the University Department </a:t>
            </a:r>
            <a:r>
              <a:rPr lang="en-US" sz="2000" dirty="0" smtClean="0"/>
              <a:t>of the administrative office </a:t>
            </a:r>
            <a:r>
              <a:rPr lang="en-US" sz="2000" dirty="0"/>
              <a:t>(if you have a working office and tutor in an other Institute/Department you can use two addresses)</a:t>
            </a:r>
          </a:p>
          <a:p>
            <a:pPr algn="just">
              <a:lnSpc>
                <a:spcPct val="90000"/>
              </a:lnSpc>
            </a:pPr>
            <a:endParaRPr lang="en-US" sz="2000" dirty="0"/>
          </a:p>
          <a:p>
            <a:pPr algn="just">
              <a:lnSpc>
                <a:spcPct val="90000"/>
              </a:lnSpc>
            </a:pPr>
            <a:r>
              <a:rPr lang="en-US" sz="2000" b="1" dirty="0">
                <a:solidFill>
                  <a:srgbClr val="FF0000"/>
                </a:solidFill>
              </a:rPr>
              <a:t>How to prepare the PhD thesis</a:t>
            </a:r>
            <a:r>
              <a:rPr lang="en-US" sz="2000" b="1" dirty="0" smtClean="0">
                <a:solidFill>
                  <a:srgbClr val="FF0000"/>
                </a:solidFill>
              </a:rPr>
              <a:t>:</a:t>
            </a:r>
          </a:p>
          <a:p>
            <a:pPr algn="just">
              <a:lnSpc>
                <a:spcPct val="50000"/>
              </a:lnSpc>
            </a:pPr>
            <a:endParaRPr lang="en-US" sz="2000" b="1" dirty="0">
              <a:solidFill>
                <a:srgbClr val="FF0000"/>
              </a:solidFill>
            </a:endParaRPr>
          </a:p>
          <a:p>
            <a:pPr algn="just">
              <a:lnSpc>
                <a:spcPct val="90000"/>
              </a:lnSpc>
            </a:pPr>
            <a:r>
              <a:rPr lang="en-US" sz="2000" dirty="0" smtClean="0"/>
              <a:t>The thesis should present a novel and original analysis of a specific topic. The text must highlight the original contributions of the research performed by the candidate. Innovative contributions should be substantial enough to be able to form the basis of a book or research monograph, meeting the standards of an established international academic publisher. Published  and/or submitted papers may contribute to the thesis structure that, in any case, cannot be a simple collage of published/submitted articles. Results obtained with published/submitted articles, as well as materials and methods, data, maps, discussion, and conclusion, may contribute to the thesis structure and must fit the prerequisite that the thesis should "present a novel and original analysis of a specific topic” and must be evaluated by two reviewers.</a:t>
            </a:r>
          </a:p>
          <a:p>
            <a:pPr algn="just">
              <a:lnSpc>
                <a:spcPct val="90000"/>
              </a:lnSpc>
            </a:pPr>
            <a:endParaRPr lang="en-US" dirty="0" smtClean="0">
              <a:solidFill>
                <a:srgbClr val="FC02FF"/>
              </a:solidFill>
            </a:endParaRPr>
          </a:p>
          <a:p>
            <a:pPr algn="just">
              <a:lnSpc>
                <a:spcPct val="90000"/>
              </a:lnSpc>
            </a:pPr>
            <a:endParaRPr lang="en-GB" sz="2800" b="1" dirty="0">
              <a:solidFill>
                <a:srgbClr val="FC02FF"/>
              </a:solidFill>
            </a:endParaRPr>
          </a:p>
        </p:txBody>
      </p:sp>
      <p:sp>
        <p:nvSpPr>
          <p:cNvPr id="6" name="CasellaDiTesto 5"/>
          <p:cNvSpPr txBox="1"/>
          <p:nvPr/>
        </p:nvSpPr>
        <p:spPr>
          <a:xfrm>
            <a:off x="0" y="764704"/>
            <a:ext cx="9144000" cy="369332"/>
          </a:xfrm>
          <a:prstGeom prst="rect">
            <a:avLst/>
          </a:prstGeom>
          <a:noFill/>
        </p:spPr>
        <p:txBody>
          <a:bodyPr wrap="square" rtlCol="0">
            <a:spAutoFit/>
          </a:bodyPr>
          <a:lstStyle/>
          <a:p>
            <a:pPr algn="ctr"/>
            <a:r>
              <a:rPr lang="it-IT" b="1" i="1" dirty="0" err="1">
                <a:solidFill>
                  <a:srgbClr val="008000"/>
                </a:solidFill>
              </a:rPr>
              <a:t>Regulation</a:t>
            </a:r>
            <a:r>
              <a:rPr lang="it-IT" b="1" i="1" dirty="0">
                <a:solidFill>
                  <a:srgbClr val="008000"/>
                </a:solidFill>
              </a:rPr>
              <a:t>: «Decreto rettorale, 4 luglio 2013, n. 670 - </a:t>
            </a:r>
            <a:r>
              <a:rPr lang="it-IT" b="1" i="1" dirty="0" err="1">
                <a:solidFill>
                  <a:srgbClr val="008000"/>
                </a:solidFill>
              </a:rPr>
              <a:t>prot</a:t>
            </a:r>
            <a:r>
              <a:rPr lang="it-IT" b="1" i="1" dirty="0">
                <a:solidFill>
                  <a:srgbClr val="008000"/>
                </a:solidFill>
              </a:rPr>
              <a:t>. n. 47910</a:t>
            </a:r>
            <a:r>
              <a:rPr lang="it-IT" b="1" i="1" dirty="0" smtClean="0">
                <a:solidFill>
                  <a:srgbClr val="008000"/>
                </a:solidFill>
              </a:rPr>
              <a:t>»</a:t>
            </a:r>
            <a:endParaRPr lang="en-GB" i="1" dirty="0">
              <a:solidFill>
                <a:srgbClr val="008000"/>
              </a:solidFill>
            </a:endParaRPr>
          </a:p>
        </p:txBody>
      </p:sp>
    </p:spTree>
    <p:extLst>
      <p:ext uri="{BB962C8B-B14F-4D97-AF65-F5344CB8AC3E}">
        <p14:creationId xmlns:p14="http://schemas.microsoft.com/office/powerpoint/2010/main" val="82041270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Unifi</Template>
  <TotalTime>10796</TotalTime>
  <Words>1210</Words>
  <Application>Microsoft Macintosh PowerPoint</Application>
  <PresentationFormat>Presentazione su schermo (4:3)</PresentationFormat>
  <Paragraphs>200</Paragraphs>
  <Slides>16</Slides>
  <Notes>0</Notes>
  <HiddenSlides>0</HiddenSlides>
  <MMClips>0</MMClips>
  <ScaleCrop>false</ScaleCrop>
  <HeadingPairs>
    <vt:vector size="4" baseType="variant">
      <vt:variant>
        <vt:lpstr>Tema</vt:lpstr>
      </vt:variant>
      <vt:variant>
        <vt:i4>1</vt:i4>
      </vt:variant>
      <vt:variant>
        <vt:lpstr>Titoli diapositive</vt:lpstr>
      </vt:variant>
      <vt:variant>
        <vt:i4>16</vt:i4>
      </vt:variant>
    </vt:vector>
  </HeadingPairs>
  <TitlesOfParts>
    <vt:vector size="17" baseType="lpstr">
      <vt:lpstr>Tema di Office</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subject/>
  <dc:creator>Dstunifi</dc:creator>
  <cp:keywords/>
  <dc:description/>
  <cp:lastModifiedBy>Lorella</cp:lastModifiedBy>
  <cp:revision>141</cp:revision>
  <cp:lastPrinted>2020-03-01T18:18:11Z</cp:lastPrinted>
  <dcterms:created xsi:type="dcterms:W3CDTF">2019-11-29T13:32:33Z</dcterms:created>
  <dcterms:modified xsi:type="dcterms:W3CDTF">2020-03-01T18:20:50Z</dcterms:modified>
  <cp:category/>
</cp:coreProperties>
</file>