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Lato Black" panose="020F0502020204030203" pitchFamily="34" charset="0"/>
      <p:bold r:id="rId12"/>
      <p:italic r:id="rId13"/>
      <p:boldItalic r:id="rId14"/>
    </p:embeddedFont>
    <p:embeddedFont>
      <p:font typeface="Roboto" panose="02000000000000000000" pitchFamily="2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6" userDrawn="1">
          <p15:clr>
            <a:srgbClr val="000000"/>
          </p15:clr>
        </p15:guide>
        <p15:guide id="2" pos="455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BE2"/>
    <a:srgbClr val="3619E7"/>
    <a:srgbClr val="007A37"/>
    <a:srgbClr val="E6AB4C"/>
    <a:srgbClr val="E09720"/>
    <a:srgbClr val="8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7" d="100"/>
          <a:sy n="97" d="100"/>
        </p:scale>
        <p:origin x="72" y="72"/>
      </p:cViewPr>
      <p:guideLst>
        <p:guide orient="horz" pos="1806"/>
        <p:guide pos="4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e Bertini" userId="9aea5370b7b380bd" providerId="LiveId" clId="{473A204D-1AF3-48FB-A69E-26599A392B16}"/>
    <pc:docChg chg="modSld">
      <pc:chgData name="Adele Bertini" userId="9aea5370b7b380bd" providerId="LiveId" clId="{473A204D-1AF3-48FB-A69E-26599A392B16}" dt="2023-04-07T08:35:39.978" v="2" actId="120"/>
      <pc:docMkLst>
        <pc:docMk/>
      </pc:docMkLst>
      <pc:sldChg chg="modSp mod">
        <pc:chgData name="Adele Bertini" userId="9aea5370b7b380bd" providerId="LiveId" clId="{473A204D-1AF3-48FB-A69E-26599A392B16}" dt="2023-04-07T08:35:39.978" v="2" actId="120"/>
        <pc:sldMkLst>
          <pc:docMk/>
          <pc:sldMk cId="0" sldId="256"/>
        </pc:sldMkLst>
        <pc:spChg chg="mod">
          <ac:chgData name="Adele Bertini" userId="9aea5370b7b380bd" providerId="LiveId" clId="{473A204D-1AF3-48FB-A69E-26599A392B16}" dt="2023-04-07T08:35:39.978" v="2" actId="120"/>
          <ac:spMkLst>
            <pc:docMk/>
            <pc:sldMk cId="0" sldId="256"/>
            <ac:spMk id="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3371"/>
            <a:ext cx="9143999" cy="684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8932" y="6347763"/>
            <a:ext cx="2545261" cy="52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31" lvl="0" indent="-40633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263" lvl="1" indent="-380943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98"/>
            </a:lvl2pPr>
            <a:lvl3pPr marL="1371394" lvl="2" indent="-35554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8"/>
            </a:lvl3pPr>
            <a:lvl4pPr marL="1828527" lvl="3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99"/>
            </a:lvl4pPr>
            <a:lvl5pPr marL="2285658" lvl="4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99"/>
            </a:lvl5pPr>
            <a:lvl6pPr marL="2742790" lvl="5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9"/>
            </a:lvl6pPr>
            <a:lvl7pPr marL="3199920" lvl="6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9"/>
            </a:lvl7pPr>
            <a:lvl8pPr marL="3657053" lvl="7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9"/>
            </a:lvl8pPr>
            <a:lvl9pPr marL="4114185" lvl="8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9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31" lvl="0" indent="-40633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263" lvl="1" indent="-380943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98"/>
            </a:lvl2pPr>
            <a:lvl3pPr marL="1371394" lvl="2" indent="-35554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8"/>
            </a:lvl3pPr>
            <a:lvl4pPr marL="1828527" lvl="3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799"/>
            </a:lvl4pPr>
            <a:lvl5pPr marL="2285658" lvl="4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799"/>
            </a:lvl5pPr>
            <a:lvl6pPr marL="2742790" lvl="5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9"/>
            </a:lvl6pPr>
            <a:lvl7pPr marL="3199920" lvl="6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9"/>
            </a:lvl7pPr>
            <a:lvl8pPr marL="3657053" lvl="7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9"/>
            </a:lvl8pPr>
            <a:lvl9pPr marL="4114185" lvl="8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9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31" lvl="0" indent="-228567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8" b="1"/>
            </a:lvl1pPr>
            <a:lvl2pPr marL="914263" lvl="1" indent="-22856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8" b="1"/>
            </a:lvl2pPr>
            <a:lvl3pPr marL="1371394" lvl="2" indent="-22856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527" lvl="3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58" lvl="4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790" lvl="5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20" lvl="6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53" lvl="7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185" lvl="8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31" lvl="0" indent="-380943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8"/>
            </a:lvl1pPr>
            <a:lvl2pPr marL="914263" lvl="1" indent="-35554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98"/>
            </a:lvl2pPr>
            <a:lvl3pPr marL="1371394" lvl="2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9"/>
            </a:lvl3pPr>
            <a:lvl4pPr marL="1828527" lvl="3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658" lvl="4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2790" lvl="5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199920" lvl="6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053" lvl="7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185" lvl="8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31" lvl="0" indent="-228567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8" b="1"/>
            </a:lvl1pPr>
            <a:lvl2pPr marL="914263" lvl="1" indent="-22856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8" b="1"/>
            </a:lvl2pPr>
            <a:lvl3pPr marL="1371394" lvl="2" indent="-22856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527" lvl="3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58" lvl="4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790" lvl="5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20" lvl="6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53" lvl="7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185" lvl="8" indent="-228567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31" lvl="0" indent="-380943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8"/>
            </a:lvl1pPr>
            <a:lvl2pPr marL="914263" lvl="1" indent="-35554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98"/>
            </a:lvl2pPr>
            <a:lvl3pPr marL="1371394" lvl="2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799"/>
            </a:lvl3pPr>
            <a:lvl4pPr marL="1828527" lvl="3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658" lvl="4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2790" lvl="5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199920" lvl="6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053" lvl="7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185" lvl="8" indent="-330151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1998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31" lvl="0" indent="-431734" algn="l">
              <a:spcBef>
                <a:spcPts val="64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263" lvl="1" indent="-40633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394" lvl="2" indent="-380943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8"/>
            </a:lvl3pPr>
            <a:lvl4pPr marL="1828527" lvl="3" indent="-35554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998"/>
            </a:lvl4pPr>
            <a:lvl5pPr marL="2285658" lvl="4" indent="-35554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998"/>
            </a:lvl5pPr>
            <a:lvl6pPr marL="2742790" lvl="5" indent="-35554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8"/>
            </a:lvl6pPr>
            <a:lvl7pPr marL="3199920" lvl="6" indent="-35554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8"/>
            </a:lvl7pPr>
            <a:lvl8pPr marL="3657053" lvl="7" indent="-35554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8"/>
            </a:lvl8pPr>
            <a:lvl9pPr marL="4114185" lvl="8" indent="-355547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8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31" lvl="0" indent="-228567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263" lvl="1" indent="-228567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394" lvl="2" indent="-228567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527" lvl="3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658" lvl="4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2790" lvl="5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199920" lvl="6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053" lvl="7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185" lvl="8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1998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31" lvl="0" indent="-228567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263" lvl="1" indent="-228567" algn="l"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394" lvl="2" indent="-228567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527" lvl="3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658" lvl="4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2790" lvl="5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199920" lvl="6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053" lvl="7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185" lvl="8" indent="-228567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31" lvl="0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63" lvl="1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394" lvl="2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27" lvl="3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658" lvl="4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790" lvl="5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20" lvl="6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53" lvl="7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185" lvl="8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4732339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541340" y="190503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31" lvl="0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63" lvl="1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394" lvl="2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27" lvl="3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658" lvl="4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790" lvl="5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20" lvl="6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53" lvl="7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185" lvl="8" indent="-34284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2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zis-zroz-hpn?hs=224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28ADCA8B-9122-472D-A3BF-D179A63DA535}"/>
              </a:ext>
            </a:extLst>
          </p:cNvPr>
          <p:cNvSpPr/>
          <p:nvPr/>
        </p:nvSpPr>
        <p:spPr>
          <a:xfrm>
            <a:off x="7393480" y="4585583"/>
            <a:ext cx="1175682" cy="412283"/>
          </a:xfrm>
          <a:prstGeom prst="roundRect">
            <a:avLst>
              <a:gd name="adj" fmla="val 19370"/>
            </a:avLst>
          </a:prstGeom>
          <a:solidFill>
            <a:srgbClr val="007A37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u="sng" dirty="0"/>
              <a:t>Biosfera</a:t>
            </a:r>
          </a:p>
          <a:p>
            <a:pPr algn="ctr"/>
            <a:r>
              <a:rPr lang="it-IT" sz="1000" b="1" dirty="0"/>
              <a:t>Lantanidi &amp; Sr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89BF4FF-8631-490D-811E-7E26001B37B3}"/>
              </a:ext>
            </a:extLst>
          </p:cNvPr>
          <p:cNvSpPr/>
          <p:nvPr/>
        </p:nvSpPr>
        <p:spPr>
          <a:xfrm rot="10800000">
            <a:off x="8401973" y="5749911"/>
            <a:ext cx="136769" cy="2236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Google Shape;85;p13"/>
          <p:cNvSpPr txBox="1"/>
          <p:nvPr/>
        </p:nvSpPr>
        <p:spPr>
          <a:xfrm>
            <a:off x="5820300" y="6506850"/>
            <a:ext cx="272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0" rIns="91424" bIns="45700" anchor="t" anchorCtr="0">
            <a:noAutofit/>
          </a:bodyPr>
          <a:lstStyle/>
          <a:p>
            <a:pPr algn="r"/>
            <a:endParaRPr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79200" y="1812822"/>
            <a:ext cx="8385600" cy="23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0" rIns="91424" bIns="45700" anchor="t" anchorCtr="0">
            <a:noAutofit/>
          </a:bodyPr>
          <a:lstStyle/>
          <a:p>
            <a:pPr algn="ctr"/>
            <a:r>
              <a:rPr lang="it-IT" sz="2398" b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Dr. Samuel </a:t>
            </a:r>
            <a:r>
              <a:rPr lang="it-IT" sz="2398" b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Pelacani</a:t>
            </a:r>
            <a:endParaRPr sz="2398"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it-IT" sz="1799" dirty="0">
                <a:solidFill>
                  <a:srgbClr val="003257"/>
                </a:solidFill>
                <a:latin typeface="Lato"/>
                <a:ea typeface="Lato"/>
                <a:cs typeface="Lato"/>
                <a:sym typeface="Lato"/>
              </a:rPr>
              <a:t>Assegnista di ricerca presso il dipartimento</a:t>
            </a:r>
            <a:endParaRPr sz="1799" dirty="0">
              <a:solidFill>
                <a:srgbClr val="003257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it-IT" sz="1799" dirty="0">
                <a:solidFill>
                  <a:srgbClr val="003257"/>
                </a:solidFill>
                <a:latin typeface="Lato"/>
                <a:ea typeface="Lato"/>
                <a:cs typeface="Lato"/>
                <a:sym typeface="Lato"/>
              </a:rPr>
              <a:t>presenta un lavoro dal titolo: </a:t>
            </a:r>
            <a:endParaRPr sz="1799" dirty="0">
              <a:solidFill>
                <a:srgbClr val="003257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endParaRPr sz="1799" dirty="0">
              <a:solidFill>
                <a:srgbClr val="003257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it-IT" sz="2099" b="1" i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“Frattali e processi di auto-organizzazione nei sistemi complessi</a:t>
            </a:r>
          </a:p>
          <a:p>
            <a:pPr algn="ctr"/>
            <a:r>
              <a:rPr lang="it-IT" sz="2099" b="1" i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delle geo-scienze: dalla geomorfologia fluviale alle interazioni fra biodiversità e </a:t>
            </a:r>
            <a:r>
              <a:rPr lang="it-IT" sz="2099" b="1" i="1" dirty="0" err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geodiversità</a:t>
            </a:r>
            <a:r>
              <a:rPr lang="it-IT" sz="2099" b="1" i="1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2099" b="1" i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33350" y="4646338"/>
            <a:ext cx="4251899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0" rIns="91424" bIns="45700" anchor="t" anchorCtr="0">
            <a:noAutofit/>
          </a:bodyPr>
          <a:lstStyle/>
          <a:p>
            <a:r>
              <a:rPr lang="it-IT" sz="1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Giovedí</a:t>
            </a:r>
            <a:r>
              <a:rPr lang="it-IT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13 Aprile – ore 17:30 </a:t>
            </a: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sulla piattaforma Google </a:t>
            </a:r>
            <a:r>
              <a:rPr lang="it-IT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Meet</a:t>
            </a:r>
            <a:r>
              <a:rPr lang="it-IT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link: 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it-IT" sz="1600" b="0" i="0" u="none" strike="noStrike" dirty="0">
                <a:solidFill>
                  <a:srgbClr val="70757A"/>
                </a:solidFill>
                <a:effectLst/>
                <a:latin typeface="Roboto" panose="02000000000000000000" pitchFamily="2" charset="0"/>
                <a:hlinkClick r:id="rId3"/>
              </a:rPr>
              <a:t>meet.google.com/</a:t>
            </a:r>
            <a:r>
              <a:rPr lang="it-IT" sz="1600" b="0" i="0" u="none" strike="noStrike" dirty="0" err="1">
                <a:solidFill>
                  <a:srgbClr val="70757A"/>
                </a:solidFill>
                <a:effectLst/>
                <a:latin typeface="Roboto" panose="02000000000000000000" pitchFamily="2" charset="0"/>
                <a:hlinkClick r:id="rId3"/>
              </a:rPr>
              <a:t>zis-zroz-hpn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dk1"/>
              </a:buClr>
              <a:buSzPts val="1100"/>
            </a:pPr>
            <a:endParaRPr sz="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endParaRPr sz="1600" b="1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86500" y="788273"/>
            <a:ext cx="79581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0" rIns="91424" bIns="45700" anchor="t" anchorCtr="0">
            <a:noAutofit/>
          </a:bodyPr>
          <a:lstStyle/>
          <a:p>
            <a:pPr algn="ctr"/>
            <a:r>
              <a:rPr lang="it-IT" sz="3000" dirty="0">
                <a:solidFill>
                  <a:srgbClr val="366092"/>
                </a:solidFill>
                <a:latin typeface="Lato"/>
                <a:ea typeface="Lato"/>
                <a:cs typeface="Lato"/>
                <a:sym typeface="Lato"/>
              </a:rPr>
              <a:t>Per il ciclo di seminari</a:t>
            </a:r>
            <a:endParaRPr sz="3000" dirty="0">
              <a:solidFill>
                <a:srgbClr val="366092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it-IT" sz="3000" i="1" dirty="0">
                <a:solidFill>
                  <a:srgbClr val="366092"/>
                </a:solidFill>
                <a:latin typeface="Lato Black"/>
                <a:ea typeface="Lato Black"/>
                <a:cs typeface="Lato Black"/>
                <a:sym typeface="Lato Black"/>
              </a:rPr>
              <a:t>Incontri del </a:t>
            </a:r>
            <a:r>
              <a:rPr lang="it-IT" sz="3000" i="1" dirty="0" err="1">
                <a:solidFill>
                  <a:srgbClr val="366092"/>
                </a:solidFill>
                <a:latin typeface="Lato Black"/>
                <a:ea typeface="Lato Black"/>
                <a:cs typeface="Lato Black"/>
                <a:sym typeface="Lato Black"/>
              </a:rPr>
              <a:t>giovedí</a:t>
            </a:r>
            <a:r>
              <a:rPr lang="it-IT" sz="3000" i="1" dirty="0">
                <a:solidFill>
                  <a:srgbClr val="36609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3000" i="1" dirty="0">
              <a:solidFill>
                <a:srgbClr val="36609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604950" y="6594848"/>
            <a:ext cx="822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700" rIns="91424" bIns="45700" anchor="t" anchorCtr="0">
            <a:noAutofit/>
          </a:bodyPr>
          <a:lstStyle/>
          <a:p>
            <a:r>
              <a:rPr lang="it-IT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 maggiori informazioni contattare : adele.bertini@unifi.it</a:t>
            </a:r>
            <a:endParaRPr sz="1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l="10817" t="29463" r="11137" b="29619"/>
          <a:stretch/>
        </p:blipFill>
        <p:spPr>
          <a:xfrm>
            <a:off x="292525" y="5425"/>
            <a:ext cx="1592626" cy="7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B6F05ACE-2A6F-4D2C-8624-92C383066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5846" y1="9281" x2="15846" y2="9281"/>
                        <a14:backgroundMark x1="89769" y1="62014" x2="89769" y2="62014"/>
                        <a14:backgroundMark x1="19385" y1="96115" x2="19385" y2="96115"/>
                        <a14:backgroundMark x1="83538" y1="95540" x2="83538" y2="955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3771" y="3650065"/>
            <a:ext cx="1669364" cy="1784936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991D755E-EA78-4EEB-A07E-52C47DF33F1A}"/>
              </a:ext>
            </a:extLst>
          </p:cNvPr>
          <p:cNvSpPr/>
          <p:nvPr/>
        </p:nvSpPr>
        <p:spPr>
          <a:xfrm>
            <a:off x="7845769" y="5954439"/>
            <a:ext cx="1175682" cy="412283"/>
          </a:xfrm>
          <a:prstGeom prst="roundRect">
            <a:avLst>
              <a:gd name="adj" fmla="val 19370"/>
            </a:avLst>
          </a:prstGeom>
          <a:solidFill>
            <a:srgbClr val="854545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u="sng" dirty="0"/>
              <a:t>Substrato roccioso</a:t>
            </a:r>
          </a:p>
          <a:p>
            <a:pPr algn="ctr"/>
            <a:r>
              <a:rPr lang="it-IT" sz="900" b="1" dirty="0"/>
              <a:t>Lantanidi &amp; Sr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93A431E5-1EC2-4BE2-9BC2-33DADA17B9FC}"/>
              </a:ext>
            </a:extLst>
          </p:cNvPr>
          <p:cNvSpPr/>
          <p:nvPr/>
        </p:nvSpPr>
        <p:spPr>
          <a:xfrm>
            <a:off x="7845769" y="5318550"/>
            <a:ext cx="1175682" cy="412283"/>
          </a:xfrm>
          <a:prstGeom prst="roundRect">
            <a:avLst>
              <a:gd name="adj" fmla="val 19370"/>
            </a:avLst>
          </a:prstGeom>
          <a:solidFill>
            <a:srgbClr val="E6AB4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u="sng" dirty="0"/>
              <a:t>Suolo</a:t>
            </a:r>
          </a:p>
          <a:p>
            <a:pPr algn="ctr"/>
            <a:r>
              <a:rPr lang="it-IT" sz="1000" b="1" dirty="0"/>
              <a:t>Lantanidi &amp; Sr</a:t>
            </a: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3E28958A-AF10-4CF1-B974-4B2D763A539D}"/>
              </a:ext>
            </a:extLst>
          </p:cNvPr>
          <p:cNvSpPr/>
          <p:nvPr/>
        </p:nvSpPr>
        <p:spPr>
          <a:xfrm rot="10800000">
            <a:off x="8401972" y="5072319"/>
            <a:ext cx="136769" cy="2236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97C1D50D-0C4C-4C32-9B71-42909D5A3BE4}"/>
              </a:ext>
            </a:extLst>
          </p:cNvPr>
          <p:cNvGrpSpPr/>
          <p:nvPr/>
        </p:nvGrpSpPr>
        <p:grpSpPr>
          <a:xfrm>
            <a:off x="3985501" y="4061633"/>
            <a:ext cx="3197624" cy="2396195"/>
            <a:chOff x="3938366" y="4127622"/>
            <a:chExt cx="3197624" cy="2396195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92D3E40B-6368-4FD2-A7EC-1F624BA83ACB}"/>
                </a:ext>
              </a:extLst>
            </p:cNvPr>
            <p:cNvGrpSpPr/>
            <p:nvPr/>
          </p:nvGrpSpPr>
          <p:grpSpPr>
            <a:xfrm>
              <a:off x="3938366" y="4127622"/>
              <a:ext cx="3197624" cy="2396195"/>
              <a:chOff x="4700194" y="4276763"/>
              <a:chExt cx="3197624" cy="2396195"/>
            </a:xfrm>
          </p:grpSpPr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1004E16C-1F85-4D15-A468-83C8052666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8128" t="9866" r="15053" b="14591"/>
              <a:stretch/>
            </p:blipFill>
            <p:spPr>
              <a:xfrm>
                <a:off x="5224608" y="4528525"/>
                <a:ext cx="2016239" cy="1709589"/>
              </a:xfrm>
              <a:prstGeom prst="rect">
                <a:avLst/>
              </a:prstGeom>
            </p:spPr>
          </p:pic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E478297F-EDB9-4CD8-ADB5-44E28D309695}"/>
                  </a:ext>
                </a:extLst>
              </p:cNvPr>
              <p:cNvCxnSpPr/>
              <p:nvPr/>
            </p:nvCxnSpPr>
            <p:spPr>
              <a:xfrm>
                <a:off x="6655324" y="5128181"/>
                <a:ext cx="678730" cy="55618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AB95A824-6E99-4E01-A9C9-AC2B65BA6CEA}"/>
                  </a:ext>
                </a:extLst>
              </p:cNvPr>
              <p:cNvSpPr txBox="1"/>
              <p:nvPr/>
            </p:nvSpPr>
            <p:spPr>
              <a:xfrm>
                <a:off x="7240847" y="5589594"/>
                <a:ext cx="40427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>
                    <a:solidFill>
                      <a:srgbClr val="FF0000"/>
                    </a:solidFill>
                  </a:rPr>
                  <a:t>-5/3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E35C5E05-29C0-42D1-A9B4-4FB31FDCD9F1}"/>
                  </a:ext>
                </a:extLst>
              </p:cNvPr>
              <p:cNvSpPr txBox="1"/>
              <p:nvPr/>
            </p:nvSpPr>
            <p:spPr>
              <a:xfrm>
                <a:off x="6698867" y="5958679"/>
                <a:ext cx="4475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900" dirty="0">
                    <a:solidFill>
                      <a:schemeClr val="tx1"/>
                    </a:solidFill>
                  </a:rPr>
                  <a:t>-2.25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Connettore diritto 36">
                <a:extLst>
                  <a:ext uri="{FF2B5EF4-FFF2-40B4-BE49-F238E27FC236}">
                    <a16:creationId xmlns:a16="http://schemas.microsoft.com/office/drawing/2014/main" id="{11AEBF86-1BDD-451F-A247-549129993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6718" y="6282830"/>
                <a:ext cx="2017336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diritto 37">
                <a:extLst>
                  <a:ext uri="{FF2B5EF4-FFF2-40B4-BE49-F238E27FC236}">
                    <a16:creationId xmlns:a16="http://schemas.microsoft.com/office/drawing/2014/main" id="{DA2A9B8A-A712-4AC0-8C09-C0235A7E3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0103" y="6216841"/>
                <a:ext cx="0" cy="1603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E7B0156E-D81E-497A-B2BD-9990494725B7}"/>
                  </a:ext>
                </a:extLst>
              </p:cNvPr>
              <p:cNvSpPr txBox="1"/>
              <p:nvPr/>
            </p:nvSpPr>
            <p:spPr>
              <a:xfrm>
                <a:off x="6963351" y="6355646"/>
                <a:ext cx="61427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dirty="0">
                    <a:solidFill>
                      <a:schemeClr val="tx1"/>
                    </a:solidFill>
                  </a:rPr>
                  <a:t>(1 day)</a:t>
                </a:r>
                <a:r>
                  <a:rPr lang="it-IT" sz="800" baseline="30000" dirty="0">
                    <a:solidFill>
                      <a:schemeClr val="tx1"/>
                    </a:solidFill>
                  </a:rPr>
                  <a:t> -1</a:t>
                </a:r>
                <a:r>
                  <a:rPr lang="it-IT" sz="800" dirty="0">
                    <a:solidFill>
                      <a:schemeClr val="tx1"/>
                    </a:solidFill>
                  </a:rPr>
                  <a:t> </a:t>
                </a:r>
                <a:endParaRPr lang="en-US" sz="800" baseline="30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Connettore diritto 39">
                <a:extLst>
                  <a:ext uri="{FF2B5EF4-FFF2-40B4-BE49-F238E27FC236}">
                    <a16:creationId xmlns:a16="http://schemas.microsoft.com/office/drawing/2014/main" id="{51CC4200-2726-47AC-8F7C-04E1E6490B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6320" y="6218413"/>
                <a:ext cx="0" cy="1603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EE4E9C70-BA8B-4C64-97C5-F9470C282B16}"/>
                  </a:ext>
                </a:extLst>
              </p:cNvPr>
              <p:cNvSpPr txBox="1"/>
              <p:nvPr/>
            </p:nvSpPr>
            <p:spPr>
              <a:xfrm>
                <a:off x="6261276" y="6426737"/>
                <a:ext cx="2632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b="1" dirty="0">
                    <a:solidFill>
                      <a:schemeClr val="tx1"/>
                    </a:solidFill>
                  </a:rPr>
                  <a:t> f</a:t>
                </a:r>
                <a:endParaRPr lang="en-US" sz="1000" b="1" baseline="30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B489CCEC-D4BB-4EBC-8487-2CE5AD98D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8669" y="6218412"/>
                <a:ext cx="0" cy="1603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6C747981-C249-4503-9EEE-DA4C889A432F}"/>
                  </a:ext>
                </a:extLst>
              </p:cNvPr>
              <p:cNvCxnSpPr/>
              <p:nvPr/>
            </p:nvCxnSpPr>
            <p:spPr>
              <a:xfrm flipH="1">
                <a:off x="5224608" y="5128181"/>
                <a:ext cx="1008119" cy="0"/>
              </a:xfrm>
              <a:prstGeom prst="line">
                <a:avLst/>
              </a:prstGeom>
              <a:ln w="15875">
                <a:solidFill>
                  <a:srgbClr val="007A3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2B59853E-086F-45A5-9D54-81D6174155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16718" y="4546905"/>
                <a:ext cx="981952" cy="582847"/>
              </a:xfrm>
              <a:prstGeom prst="line">
                <a:avLst/>
              </a:prstGeom>
              <a:ln w="15875">
                <a:solidFill>
                  <a:srgbClr val="007A3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4257F5D5-BECE-49F8-AE81-16D48D398E2F}"/>
                  </a:ext>
                </a:extLst>
              </p:cNvPr>
              <p:cNvSpPr txBox="1"/>
              <p:nvPr/>
            </p:nvSpPr>
            <p:spPr>
              <a:xfrm>
                <a:off x="5087822" y="4488097"/>
                <a:ext cx="2984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>
                    <a:solidFill>
                      <a:srgbClr val="007A37"/>
                    </a:solidFill>
                  </a:rPr>
                  <a:t>-1</a:t>
                </a:r>
                <a:endParaRPr lang="en-US" sz="1000" dirty="0">
                  <a:solidFill>
                    <a:srgbClr val="007A37"/>
                  </a:solidFill>
                </a:endParaRPr>
              </a:p>
            </p:txBody>
          </p:sp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32419C0D-66DF-4375-95AF-A765FB7B336E}"/>
                  </a:ext>
                </a:extLst>
              </p:cNvPr>
              <p:cNvSpPr txBox="1"/>
              <p:nvPr/>
            </p:nvSpPr>
            <p:spPr>
              <a:xfrm>
                <a:off x="5040838" y="5043801"/>
                <a:ext cx="2551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00" dirty="0">
                    <a:solidFill>
                      <a:srgbClr val="007A37"/>
                    </a:solidFill>
                  </a:rPr>
                  <a:t>0</a:t>
                </a:r>
                <a:endParaRPr lang="en-US" sz="1000" dirty="0">
                  <a:solidFill>
                    <a:srgbClr val="007A37"/>
                  </a:solidFill>
                </a:endParaRPr>
              </a:p>
            </p:txBody>
          </p:sp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BA4B8758-02AB-47D4-8589-C08CCFBC7A4C}"/>
                  </a:ext>
                </a:extLst>
              </p:cNvPr>
              <p:cNvSpPr txBox="1"/>
              <p:nvPr/>
            </p:nvSpPr>
            <p:spPr>
              <a:xfrm>
                <a:off x="4700194" y="4308292"/>
                <a:ext cx="133722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dirty="0">
                    <a:solidFill>
                      <a:srgbClr val="007A37"/>
                    </a:solidFill>
                  </a:rPr>
                  <a:t>1/f </a:t>
                </a:r>
                <a:r>
                  <a:rPr lang="it-IT" sz="800" dirty="0" err="1">
                    <a:solidFill>
                      <a:srgbClr val="007A37"/>
                    </a:solidFill>
                  </a:rPr>
                  <a:t>noise</a:t>
                </a:r>
                <a:r>
                  <a:rPr lang="it-IT" sz="800" dirty="0">
                    <a:solidFill>
                      <a:srgbClr val="007A37"/>
                    </a:solidFill>
                  </a:rPr>
                  <a:t>, Infinite </a:t>
                </a:r>
                <a:r>
                  <a:rPr lang="it-IT" sz="800" dirty="0" err="1">
                    <a:solidFill>
                      <a:srgbClr val="007A37"/>
                    </a:solidFill>
                  </a:rPr>
                  <a:t>memory</a:t>
                </a:r>
                <a:endParaRPr lang="en-US" sz="800" dirty="0">
                  <a:solidFill>
                    <a:srgbClr val="007A37"/>
                  </a:solidFill>
                </a:endParaRPr>
              </a:p>
            </p:txBody>
          </p: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FD5BB645-F84F-4F6F-99B4-86B84C52ADF2}"/>
                  </a:ext>
                </a:extLst>
              </p:cNvPr>
              <p:cNvSpPr txBox="1"/>
              <p:nvPr/>
            </p:nvSpPr>
            <p:spPr>
              <a:xfrm>
                <a:off x="4875626" y="5166912"/>
                <a:ext cx="7841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dirty="0">
                    <a:solidFill>
                      <a:srgbClr val="007A37"/>
                    </a:solidFill>
                  </a:rPr>
                  <a:t>White </a:t>
                </a:r>
                <a:r>
                  <a:rPr lang="it-IT" sz="800" dirty="0" err="1">
                    <a:solidFill>
                      <a:srgbClr val="007A37"/>
                    </a:solidFill>
                  </a:rPr>
                  <a:t>noise</a:t>
                </a:r>
                <a:r>
                  <a:rPr lang="it-IT" sz="800" dirty="0">
                    <a:solidFill>
                      <a:srgbClr val="007A37"/>
                    </a:solidFill>
                  </a:rPr>
                  <a:t>:</a:t>
                </a:r>
              </a:p>
              <a:p>
                <a:r>
                  <a:rPr lang="it-IT" sz="800" dirty="0">
                    <a:solidFill>
                      <a:srgbClr val="007A37"/>
                    </a:solidFill>
                  </a:rPr>
                  <a:t>zero </a:t>
                </a:r>
                <a:r>
                  <a:rPr lang="it-IT" sz="800" dirty="0" err="1">
                    <a:solidFill>
                      <a:srgbClr val="007A37"/>
                    </a:solidFill>
                  </a:rPr>
                  <a:t>memory</a:t>
                </a:r>
                <a:endParaRPr lang="en-US" sz="800" dirty="0">
                  <a:solidFill>
                    <a:srgbClr val="007A37"/>
                  </a:solidFill>
                </a:endParaRPr>
              </a:p>
            </p:txBody>
          </p:sp>
          <p:cxnSp>
            <p:nvCxnSpPr>
              <p:cNvPr id="49" name="Connettore diritto 48">
                <a:extLst>
                  <a:ext uri="{FF2B5EF4-FFF2-40B4-BE49-F238E27FC236}">
                    <a16:creationId xmlns:a16="http://schemas.microsoft.com/office/drawing/2014/main" id="{06964F7D-A6CD-4565-B848-1B03882F3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8716" y="4546905"/>
                <a:ext cx="1" cy="17501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5D41D391-CBD3-4D02-A782-0003364D8EE9}"/>
                  </a:ext>
                </a:extLst>
              </p:cNvPr>
              <p:cNvSpPr txBox="1"/>
              <p:nvPr/>
            </p:nvSpPr>
            <p:spPr>
              <a:xfrm>
                <a:off x="6110271" y="4276763"/>
                <a:ext cx="58060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>
                    <a:solidFill>
                      <a:schemeClr val="tx1"/>
                    </a:solidFill>
                  </a:rPr>
                  <a:t> E(f)</a:t>
                </a:r>
                <a:endParaRPr lang="en-US" sz="1000" b="1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99479C61-1B4C-4659-A748-31FAA8761416}"/>
                  </a:ext>
                </a:extLst>
              </p:cNvPr>
              <p:cNvSpPr txBox="1"/>
              <p:nvPr/>
            </p:nvSpPr>
            <p:spPr>
              <a:xfrm>
                <a:off x="6013102" y="6100535"/>
                <a:ext cx="35618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900" dirty="0">
                    <a:solidFill>
                      <a:schemeClr val="tx1"/>
                    </a:solidFill>
                  </a:rPr>
                  <a:t>10</a:t>
                </a:r>
                <a:r>
                  <a:rPr lang="it-IT" sz="900" baseline="30000" dirty="0">
                    <a:solidFill>
                      <a:schemeClr val="tx1"/>
                    </a:solidFill>
                  </a:rPr>
                  <a:t>1</a:t>
                </a:r>
                <a:endParaRPr lang="en-US" sz="900" baseline="30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2" name="Connettore diritto 51">
                <a:extLst>
                  <a:ext uri="{FF2B5EF4-FFF2-40B4-BE49-F238E27FC236}">
                    <a16:creationId xmlns:a16="http://schemas.microsoft.com/office/drawing/2014/main" id="{2B83D5F0-4D5B-4D78-8BF3-323E7EB025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7402" y="5361421"/>
                <a:ext cx="118570" cy="4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diritto 52">
                <a:extLst>
                  <a:ext uri="{FF2B5EF4-FFF2-40B4-BE49-F238E27FC236}">
                    <a16:creationId xmlns:a16="http://schemas.microsoft.com/office/drawing/2014/main" id="{4E06FAC5-753D-44C6-8FBA-A8A7587452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8970" y="4580565"/>
                <a:ext cx="118570" cy="4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CC7F80FE-A168-42DA-96D5-BA788152D3DC}"/>
                  </a:ext>
                </a:extLst>
              </p:cNvPr>
              <p:cNvSpPr txBox="1"/>
              <p:nvPr/>
            </p:nvSpPr>
            <p:spPr>
              <a:xfrm>
                <a:off x="5979407" y="5255421"/>
                <a:ext cx="35618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900" dirty="0">
                    <a:solidFill>
                      <a:schemeClr val="tx1"/>
                    </a:solidFill>
                  </a:rPr>
                  <a:t>10</a:t>
                </a:r>
                <a:r>
                  <a:rPr lang="it-IT" sz="900" baseline="30000" dirty="0">
                    <a:solidFill>
                      <a:schemeClr val="tx1"/>
                    </a:solidFill>
                  </a:rPr>
                  <a:t>5</a:t>
                </a:r>
                <a:endParaRPr lang="en-US" sz="9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66F32744-1A69-4B90-AEE7-E5EC95B27884}"/>
                  </a:ext>
                </a:extLst>
              </p:cNvPr>
              <p:cNvSpPr txBox="1"/>
              <p:nvPr/>
            </p:nvSpPr>
            <p:spPr>
              <a:xfrm>
                <a:off x="5986523" y="4446206"/>
                <a:ext cx="35618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900" dirty="0">
                    <a:solidFill>
                      <a:schemeClr val="tx1"/>
                    </a:solidFill>
                  </a:rPr>
                  <a:t>10</a:t>
                </a:r>
                <a:r>
                  <a:rPr lang="it-IT" sz="900" baseline="30000" dirty="0">
                    <a:solidFill>
                      <a:schemeClr val="tx1"/>
                    </a:solidFill>
                  </a:rPr>
                  <a:t>9</a:t>
                </a:r>
                <a:endParaRPr lang="en-US" sz="900" baseline="30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Connettore diritto 55">
                <a:extLst>
                  <a:ext uri="{FF2B5EF4-FFF2-40B4-BE49-F238E27FC236}">
                    <a16:creationId xmlns:a16="http://schemas.microsoft.com/office/drawing/2014/main" id="{49FB2444-19EC-49D5-8507-01AE9ADE4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8970" y="5834335"/>
                <a:ext cx="118570" cy="4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1873FFAC-78B9-4697-B36A-AED5F87F5DF8}"/>
                  </a:ext>
                </a:extLst>
              </p:cNvPr>
              <p:cNvSpPr txBox="1"/>
              <p:nvPr/>
            </p:nvSpPr>
            <p:spPr>
              <a:xfrm>
                <a:off x="5980190" y="5692712"/>
                <a:ext cx="35618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900" dirty="0">
                    <a:solidFill>
                      <a:schemeClr val="tx1"/>
                    </a:solidFill>
                  </a:rPr>
                  <a:t>10</a:t>
                </a:r>
                <a:r>
                  <a:rPr lang="it-IT" sz="900" baseline="30000" dirty="0">
                    <a:solidFill>
                      <a:schemeClr val="tx1"/>
                    </a:solidFill>
                  </a:rPr>
                  <a:t>3</a:t>
                </a:r>
                <a:endParaRPr lang="en-US" sz="900" baseline="30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Connettore diritto 57">
                <a:extLst>
                  <a:ext uri="{FF2B5EF4-FFF2-40B4-BE49-F238E27FC236}">
                    <a16:creationId xmlns:a16="http://schemas.microsoft.com/office/drawing/2014/main" id="{30EF331D-A50F-4AF4-B086-7C2AD943B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960" y="6227836"/>
                <a:ext cx="0" cy="1603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FD1E925C-613F-443B-8213-50DDD9C4E3CA}"/>
                  </a:ext>
                </a:extLst>
              </p:cNvPr>
              <p:cNvSpPr txBox="1"/>
              <p:nvPr/>
            </p:nvSpPr>
            <p:spPr>
              <a:xfrm>
                <a:off x="6437399" y="635610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dirty="0">
                    <a:solidFill>
                      <a:schemeClr val="tx1"/>
                    </a:solidFill>
                  </a:rPr>
                  <a:t>(10 day)</a:t>
                </a:r>
                <a:r>
                  <a:rPr lang="it-IT" sz="800" baseline="30000" dirty="0">
                    <a:solidFill>
                      <a:schemeClr val="tx1"/>
                    </a:solidFill>
                  </a:rPr>
                  <a:t> -1</a:t>
                </a:r>
                <a:r>
                  <a:rPr lang="it-IT" sz="800" dirty="0">
                    <a:solidFill>
                      <a:schemeClr val="tx1"/>
                    </a:solidFill>
                  </a:rPr>
                  <a:t> </a:t>
                </a:r>
                <a:endParaRPr lang="en-US" sz="8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FD4E6BF4-6C17-47BC-A451-A9B04731185F}"/>
                  </a:ext>
                </a:extLst>
              </p:cNvPr>
              <p:cNvSpPr txBox="1"/>
              <p:nvPr/>
            </p:nvSpPr>
            <p:spPr>
              <a:xfrm>
                <a:off x="5822891" y="6343780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dirty="0">
                    <a:solidFill>
                      <a:schemeClr val="tx1"/>
                    </a:solidFill>
                  </a:rPr>
                  <a:t>(120 day)</a:t>
                </a:r>
                <a:r>
                  <a:rPr lang="it-IT" sz="800" baseline="30000" dirty="0">
                    <a:solidFill>
                      <a:schemeClr val="tx1"/>
                    </a:solidFill>
                  </a:rPr>
                  <a:t> -1</a:t>
                </a:r>
                <a:r>
                  <a:rPr lang="it-IT" sz="800" dirty="0">
                    <a:solidFill>
                      <a:schemeClr val="tx1"/>
                    </a:solidFill>
                  </a:rPr>
                  <a:t> </a:t>
                </a:r>
                <a:endParaRPr lang="en-US" sz="8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1FD0A39C-A353-4155-A27D-613C4011D4C6}"/>
                  </a:ext>
                </a:extLst>
              </p:cNvPr>
              <p:cNvSpPr txBox="1"/>
              <p:nvPr/>
            </p:nvSpPr>
            <p:spPr>
              <a:xfrm>
                <a:off x="6552578" y="4298845"/>
                <a:ext cx="134524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900" b="1" dirty="0" err="1"/>
                  <a:t>Suspended</a:t>
                </a:r>
                <a:r>
                  <a:rPr lang="it-IT" sz="900" b="1" dirty="0"/>
                  <a:t> </a:t>
                </a:r>
                <a:r>
                  <a:rPr lang="it-IT" sz="900" b="1" dirty="0" err="1"/>
                  <a:t>sediment</a:t>
                </a:r>
                <a:endParaRPr lang="en-US" sz="900" b="1" dirty="0"/>
              </a:p>
            </p:txBody>
          </p:sp>
          <p:cxnSp>
            <p:nvCxnSpPr>
              <p:cNvPr id="62" name="Connettore diritto 61">
                <a:extLst>
                  <a:ext uri="{FF2B5EF4-FFF2-40B4-BE49-F238E27FC236}">
                    <a16:creationId xmlns:a16="http://schemas.microsoft.com/office/drawing/2014/main" id="{3B2A0FB8-836B-4D1C-AFAD-F4F36E164476}"/>
                  </a:ext>
                </a:extLst>
              </p:cNvPr>
              <p:cNvCxnSpPr/>
              <p:nvPr/>
            </p:nvCxnSpPr>
            <p:spPr>
              <a:xfrm>
                <a:off x="6585743" y="4677038"/>
                <a:ext cx="4475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diritto 62">
                <a:extLst>
                  <a:ext uri="{FF2B5EF4-FFF2-40B4-BE49-F238E27FC236}">
                    <a16:creationId xmlns:a16="http://schemas.microsoft.com/office/drawing/2014/main" id="{15239555-7F19-494D-83F9-37AF32ACECE6}"/>
                  </a:ext>
                </a:extLst>
              </p:cNvPr>
              <p:cNvCxnSpPr/>
              <p:nvPr/>
            </p:nvCxnSpPr>
            <p:spPr>
              <a:xfrm>
                <a:off x="6596205" y="4831815"/>
                <a:ext cx="447558" cy="0"/>
              </a:xfrm>
              <a:prstGeom prst="line">
                <a:avLst/>
              </a:prstGeom>
              <a:ln>
                <a:solidFill>
                  <a:srgbClr val="3619E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DA27677C-CFB6-4D72-B58E-9D1A59A60934}"/>
                  </a:ext>
                </a:extLst>
              </p:cNvPr>
              <p:cNvSpPr txBox="1"/>
              <p:nvPr/>
            </p:nvSpPr>
            <p:spPr>
              <a:xfrm>
                <a:off x="7043763" y="4553736"/>
                <a:ext cx="79861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dirty="0" err="1"/>
                  <a:t>Upper</a:t>
                </a:r>
                <a:r>
                  <a:rPr lang="it-IT" sz="800" dirty="0"/>
                  <a:t> station</a:t>
                </a:r>
                <a:endParaRPr lang="en-US" sz="800" dirty="0"/>
              </a:p>
            </p:txBody>
          </p:sp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1521D1EA-CB15-4787-9FBB-895F833166C3}"/>
                  </a:ext>
                </a:extLst>
              </p:cNvPr>
              <p:cNvSpPr txBox="1"/>
              <p:nvPr/>
            </p:nvSpPr>
            <p:spPr>
              <a:xfrm>
                <a:off x="7053287" y="4715523"/>
                <a:ext cx="79861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800" dirty="0"/>
                  <a:t>Lower station</a:t>
                </a:r>
                <a:endParaRPr lang="en-US" sz="800" dirty="0"/>
              </a:p>
            </p:txBody>
          </p:sp>
        </p:grp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E3BAD44C-9D29-4C2F-A293-853B5E6CD0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7926" y="4846125"/>
              <a:ext cx="987980" cy="1104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53AFFAEC-2992-4895-8AEB-B9527EF4C157}"/>
                </a:ext>
              </a:extLst>
            </p:cNvPr>
            <p:cNvSpPr txBox="1"/>
            <p:nvPr/>
          </p:nvSpPr>
          <p:spPr>
            <a:xfrm>
              <a:off x="4161290" y="4640436"/>
              <a:ext cx="4042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rgbClr val="FF0000"/>
                  </a:solidFill>
                </a:rPr>
                <a:t>-0.2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Rettangolo 24">
            <a:extLst>
              <a:ext uri="{FF2B5EF4-FFF2-40B4-BE49-F238E27FC236}">
                <a16:creationId xmlns:a16="http://schemas.microsoft.com/office/drawing/2014/main" id="{CBD078D5-D623-4639-BE1B-A34EC2E6CF0D}"/>
              </a:ext>
            </a:extLst>
          </p:cNvPr>
          <p:cNvSpPr/>
          <p:nvPr/>
        </p:nvSpPr>
        <p:spPr>
          <a:xfrm>
            <a:off x="4053526" y="4083735"/>
            <a:ext cx="3110745" cy="2314800"/>
          </a:xfrm>
          <a:prstGeom prst="rect">
            <a:avLst/>
          </a:prstGeom>
          <a:noFill/>
          <a:ln w="6350">
            <a:solidFill>
              <a:srgbClr val="B8CB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147</Words>
  <Application>Microsoft Office PowerPoint</Application>
  <PresentationFormat>Presentazione su schermo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Roboto</vt:lpstr>
      <vt:lpstr>Calibri</vt:lpstr>
      <vt:lpstr>Lato Black</vt:lpstr>
      <vt:lpstr>Arial</vt:lpstr>
      <vt:lpstr>Lato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Adele Bertini</dc:creator>
  <cp:lastModifiedBy>Adele Bertini</cp:lastModifiedBy>
  <cp:revision>24</cp:revision>
  <cp:lastPrinted>2023-04-03T09:12:18Z</cp:lastPrinted>
  <dcterms:modified xsi:type="dcterms:W3CDTF">2023-04-07T08:35:45Z</dcterms:modified>
</cp:coreProperties>
</file>